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7" r:id="rId4"/>
  </p:sldMasterIdLst>
  <p:notesMasterIdLst>
    <p:notesMasterId r:id="rId47"/>
  </p:notesMasterIdLst>
  <p:handoutMasterIdLst>
    <p:handoutMasterId r:id="rId48"/>
  </p:handoutMasterIdLst>
  <p:sldIdLst>
    <p:sldId id="485" r:id="rId5"/>
    <p:sldId id="261" r:id="rId6"/>
    <p:sldId id="262" r:id="rId7"/>
    <p:sldId id="267" r:id="rId8"/>
    <p:sldId id="268" r:id="rId9"/>
    <p:sldId id="573" r:id="rId10"/>
    <p:sldId id="574" r:id="rId11"/>
    <p:sldId id="576" r:id="rId12"/>
    <p:sldId id="575" r:id="rId13"/>
    <p:sldId id="270" r:id="rId14"/>
    <p:sldId id="577" r:id="rId15"/>
    <p:sldId id="277" r:id="rId16"/>
    <p:sldId id="278" r:id="rId17"/>
    <p:sldId id="283" r:id="rId18"/>
    <p:sldId id="285" r:id="rId19"/>
    <p:sldId id="579" r:id="rId20"/>
    <p:sldId id="578" r:id="rId21"/>
    <p:sldId id="272" r:id="rId22"/>
    <p:sldId id="273" r:id="rId23"/>
    <p:sldId id="580" r:id="rId24"/>
    <p:sldId id="290" r:id="rId25"/>
    <p:sldId id="292" r:id="rId26"/>
    <p:sldId id="293" r:id="rId27"/>
    <p:sldId id="294" r:id="rId28"/>
    <p:sldId id="295" r:id="rId29"/>
    <p:sldId id="296" r:id="rId30"/>
    <p:sldId id="297" r:id="rId31"/>
    <p:sldId id="299" r:id="rId32"/>
    <p:sldId id="313" r:id="rId33"/>
    <p:sldId id="301" r:id="rId34"/>
    <p:sldId id="303" r:id="rId35"/>
    <p:sldId id="305" r:id="rId36"/>
    <p:sldId id="256" r:id="rId37"/>
    <p:sldId id="307" r:id="rId38"/>
    <p:sldId id="316" r:id="rId39"/>
    <p:sldId id="279" r:id="rId40"/>
    <p:sldId id="263" r:id="rId41"/>
    <p:sldId id="264" r:id="rId42"/>
    <p:sldId id="265" r:id="rId43"/>
    <p:sldId id="266" r:id="rId44"/>
    <p:sldId id="311" r:id="rId45"/>
    <p:sldId id="570" r:id="rId46"/>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12" userDrawn="1">
          <p15:clr>
            <a:srgbClr val="A4A3A4"/>
          </p15:clr>
        </p15:guide>
        <p15:guide id="2" pos="288"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RAWFORD, CORDELL Capt USAF AFPC AFPC/DP3" initials="CCCUAA" lastIdx="4" clrIdx="0">
    <p:extLst>
      <p:ext uri="{19B8F6BF-5375-455C-9EA6-DF929625EA0E}">
        <p15:presenceInfo xmlns:p15="http://schemas.microsoft.com/office/powerpoint/2012/main" userId="S-1-5-21-1271409858-1095883707-2794662393-230947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151C77"/>
    <a:srgbClr val="00CC99"/>
    <a:srgbClr val="00CC00"/>
    <a:srgbClr val="CC9900"/>
    <a:srgbClr val="FF8001"/>
    <a:srgbClr val="84582C"/>
    <a:srgbClr val="996633"/>
    <a:srgbClr val="777777"/>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5F74107-24D8-DE1D-1A9E-54B7B0C99097}" v="6" dt="2026-01-21T21:51:33.769"/>
    <p1510:client id="{581D3985-1A3B-FDC1-3A7E-A11C6DE50DFC}" v="8" dt="2026-01-23T17:37:45.08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912"/>
        <p:guide pos="288"/>
      </p:guideLst>
    </p:cSldViewPr>
  </p:slide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notesMaster" Target="notesMasters/notesMaster1.xml"/><Relationship Id="rId50" Type="http://schemas.openxmlformats.org/officeDocument/2006/relationships/presProps" Target="presProps.xml"/><Relationship Id="rId55" Type="http://schemas.microsoft.com/office/2015/10/relationships/revisionInfo" Target="revisionInfo.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handoutMaster" Target="handoutMasters/handoutMaster1.xml"/><Relationship Id="rId8" Type="http://schemas.openxmlformats.org/officeDocument/2006/relationships/slide" Target="slides/slide4.xml"/><Relationship Id="rId51" Type="http://schemas.openxmlformats.org/officeDocument/2006/relationships/viewProps" Target="viewProp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54"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commentAuthors" Target="commen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SE, DOMINIQUE E CIV USAF AFPC AFPC/DPZMP" userId="S::dominique.rose.3@us.af.mil::6de33393-ad02-4c96-9807-78c76e92a8d6" providerId="AD" clId="Web-{45F74107-24D8-DE1D-1A9E-54B7B0C99097}"/>
    <pc:docChg chg="modSld">
      <pc:chgData name="ROSE, DOMINIQUE E CIV USAF AFPC AFPC/DPZMP" userId="S::dominique.rose.3@us.af.mil::6de33393-ad02-4c96-9807-78c76e92a8d6" providerId="AD" clId="Web-{45F74107-24D8-DE1D-1A9E-54B7B0C99097}" dt="2026-01-21T21:51:33.769" v="5" actId="20577"/>
      <pc:docMkLst>
        <pc:docMk/>
      </pc:docMkLst>
      <pc:sldChg chg="modSp">
        <pc:chgData name="ROSE, DOMINIQUE E CIV USAF AFPC AFPC/DPZMP" userId="S::dominique.rose.3@us.af.mil::6de33393-ad02-4c96-9807-78c76e92a8d6" providerId="AD" clId="Web-{45F74107-24D8-DE1D-1A9E-54B7B0C99097}" dt="2026-01-21T21:51:33.769" v="5" actId="20577"/>
        <pc:sldMkLst>
          <pc:docMk/>
          <pc:sldMk cId="848827487" sldId="303"/>
        </pc:sldMkLst>
        <pc:spChg chg="mod">
          <ac:chgData name="ROSE, DOMINIQUE E CIV USAF AFPC AFPC/DPZMP" userId="S::dominique.rose.3@us.af.mil::6de33393-ad02-4c96-9807-78c76e92a8d6" providerId="AD" clId="Web-{45F74107-24D8-DE1D-1A9E-54B7B0C99097}" dt="2026-01-21T21:51:33.769" v="5" actId="20577"/>
          <ac:spMkLst>
            <pc:docMk/>
            <pc:sldMk cId="848827487" sldId="303"/>
            <ac:spMk id="3" creationId="{00000000-0000-0000-0000-000000000000}"/>
          </ac:spMkLst>
        </pc:spChg>
      </pc:sldChg>
    </pc:docChg>
  </pc:docChgLst>
  <pc:docChgLst>
    <pc:chgData name="ROSE, DOMINIQUE E CIV USAF AFPC AFPC/DPZMP" userId="S::dominique.rose.3@us.af.mil::6de33393-ad02-4c96-9807-78c76e92a8d6" providerId="AD" clId="Web-{581D3985-1A3B-FDC1-3A7E-A11C6DE50DFC}"/>
    <pc:docChg chg="modSld">
      <pc:chgData name="ROSE, DOMINIQUE E CIV USAF AFPC AFPC/DPZMP" userId="S::dominique.rose.3@us.af.mil::6de33393-ad02-4c96-9807-78c76e92a8d6" providerId="AD" clId="Web-{581D3985-1A3B-FDC1-3A7E-A11C6DE50DFC}" dt="2026-01-23T17:37:45.074" v="5" actId="20577"/>
      <pc:docMkLst>
        <pc:docMk/>
      </pc:docMkLst>
      <pc:sldChg chg="modSp">
        <pc:chgData name="ROSE, DOMINIQUE E CIV USAF AFPC AFPC/DPZMP" userId="S::dominique.rose.3@us.af.mil::6de33393-ad02-4c96-9807-78c76e92a8d6" providerId="AD" clId="Web-{581D3985-1A3B-FDC1-3A7E-A11C6DE50DFC}" dt="2026-01-23T17:37:45.074" v="5" actId="20577"/>
        <pc:sldMkLst>
          <pc:docMk/>
          <pc:sldMk cId="1849413882" sldId="485"/>
        </pc:sldMkLst>
        <pc:spChg chg="mod">
          <ac:chgData name="ROSE, DOMINIQUE E CIV USAF AFPC AFPC/DPZMP" userId="S::dominique.rose.3@us.af.mil::6de33393-ad02-4c96-9807-78c76e92a8d6" providerId="AD" clId="Web-{581D3985-1A3B-FDC1-3A7E-A11C6DE50DFC}" dt="2026-01-23T17:37:45.074" v="5" actId="20577"/>
          <ac:spMkLst>
            <pc:docMk/>
            <pc:sldMk cId="1849413882" sldId="485"/>
            <ac:spMk id="2"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38475" cy="466725"/>
          </a:xfrm>
          <a:prstGeom prst="rect">
            <a:avLst/>
          </a:prstGeom>
        </p:spPr>
        <p:txBody>
          <a:bodyPr vert="horz" lIns="91430" tIns="45716" rIns="91430" bIns="45716" rtlCol="0"/>
          <a:lstStyle>
            <a:lvl1pPr algn="l">
              <a:defRPr sz="1200"/>
            </a:lvl1pPr>
          </a:lstStyle>
          <a:p>
            <a:endParaRPr lang="en-US"/>
          </a:p>
        </p:txBody>
      </p:sp>
      <p:sp>
        <p:nvSpPr>
          <p:cNvPr id="3" name="Date Placeholder 2"/>
          <p:cNvSpPr>
            <a:spLocks noGrp="1"/>
          </p:cNvSpPr>
          <p:nvPr>
            <p:ph type="dt" sz="quarter" idx="1"/>
          </p:nvPr>
        </p:nvSpPr>
        <p:spPr>
          <a:xfrm>
            <a:off x="3970339" y="1"/>
            <a:ext cx="3038475" cy="466725"/>
          </a:xfrm>
          <a:prstGeom prst="rect">
            <a:avLst/>
          </a:prstGeom>
        </p:spPr>
        <p:txBody>
          <a:bodyPr vert="horz" lIns="91430" tIns="45716" rIns="91430" bIns="45716" rtlCol="0"/>
          <a:lstStyle>
            <a:lvl1pPr algn="r">
              <a:defRPr sz="1200"/>
            </a:lvl1pPr>
          </a:lstStyle>
          <a:p>
            <a:fld id="{79DA5ED4-EB0C-4B4E-8C51-94A27C68E340}" type="datetimeFigureOut">
              <a:rPr lang="en-US" smtClean="0"/>
              <a:t>1/23/2026</a:t>
            </a:fld>
            <a:endParaRPr lang="en-US"/>
          </a:p>
        </p:txBody>
      </p:sp>
      <p:sp>
        <p:nvSpPr>
          <p:cNvPr id="4" name="Footer Placeholder 3"/>
          <p:cNvSpPr>
            <a:spLocks noGrp="1"/>
          </p:cNvSpPr>
          <p:nvPr>
            <p:ph type="ftr" sz="quarter" idx="2"/>
          </p:nvPr>
        </p:nvSpPr>
        <p:spPr>
          <a:xfrm>
            <a:off x="1" y="8829676"/>
            <a:ext cx="3038475" cy="466725"/>
          </a:xfrm>
          <a:prstGeom prst="rect">
            <a:avLst/>
          </a:prstGeom>
        </p:spPr>
        <p:txBody>
          <a:bodyPr vert="horz" lIns="91430" tIns="45716" rIns="91430" bIns="45716" rtlCol="0" anchor="b"/>
          <a:lstStyle>
            <a:lvl1pPr algn="l">
              <a:defRPr sz="1200"/>
            </a:lvl1pPr>
          </a:lstStyle>
          <a:p>
            <a:endParaRPr lang="en-US"/>
          </a:p>
        </p:txBody>
      </p:sp>
      <p:sp>
        <p:nvSpPr>
          <p:cNvPr id="5" name="Slide Number Placeholder 4"/>
          <p:cNvSpPr>
            <a:spLocks noGrp="1"/>
          </p:cNvSpPr>
          <p:nvPr>
            <p:ph type="sldNum" sz="quarter" idx="3"/>
          </p:nvPr>
        </p:nvSpPr>
        <p:spPr>
          <a:xfrm>
            <a:off x="3970339" y="8829676"/>
            <a:ext cx="3038475" cy="466725"/>
          </a:xfrm>
          <a:prstGeom prst="rect">
            <a:avLst/>
          </a:prstGeom>
        </p:spPr>
        <p:txBody>
          <a:bodyPr vert="horz" lIns="91430" tIns="45716" rIns="91430" bIns="45716" rtlCol="0" anchor="b"/>
          <a:lstStyle>
            <a:lvl1pPr algn="r">
              <a:defRPr sz="1200"/>
            </a:lvl1pPr>
          </a:lstStyle>
          <a:p>
            <a:fld id="{EDA3CF76-CE61-4772-8BA7-874DA28C06CD}" type="slidenum">
              <a:rPr lang="en-US" smtClean="0"/>
              <a:t>‹#›</a:t>
            </a:fld>
            <a:endParaRPr lang="en-US"/>
          </a:p>
        </p:txBody>
      </p:sp>
    </p:spTree>
    <p:extLst>
      <p:ext uri="{BB962C8B-B14F-4D97-AF65-F5344CB8AC3E}">
        <p14:creationId xmlns:p14="http://schemas.microsoft.com/office/powerpoint/2010/main" val="347582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3896" tIns="46948" rIns="93896" bIns="46948" rtlCol="0"/>
          <a:lstStyle>
            <a:lvl1pPr algn="l">
              <a:defRPr sz="1200"/>
            </a:lvl1pPr>
          </a:lstStyle>
          <a:p>
            <a:endParaRPr lang="en-US"/>
          </a:p>
        </p:txBody>
      </p:sp>
      <p:sp>
        <p:nvSpPr>
          <p:cNvPr id="3" name="Date Placeholder 2"/>
          <p:cNvSpPr>
            <a:spLocks noGrp="1"/>
          </p:cNvSpPr>
          <p:nvPr>
            <p:ph type="dt" idx="1"/>
          </p:nvPr>
        </p:nvSpPr>
        <p:spPr>
          <a:xfrm>
            <a:off x="3970940" y="0"/>
            <a:ext cx="3037840" cy="464820"/>
          </a:xfrm>
          <a:prstGeom prst="rect">
            <a:avLst/>
          </a:prstGeom>
        </p:spPr>
        <p:txBody>
          <a:bodyPr vert="horz" lIns="93896" tIns="46948" rIns="93896" bIns="46948" rtlCol="0"/>
          <a:lstStyle>
            <a:lvl1pPr algn="r">
              <a:defRPr sz="1200"/>
            </a:lvl1pPr>
          </a:lstStyle>
          <a:p>
            <a:fld id="{48D4C88B-B199-4F70-A6AF-3918D986A20D}" type="datetimeFigureOut">
              <a:rPr lang="en-US" smtClean="0"/>
              <a:t>1/23/2026</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896" tIns="46948" rIns="93896" bIns="46948" rtlCol="0" anchor="ctr"/>
          <a:lstStyle/>
          <a:p>
            <a:endParaRPr lang="en-US"/>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896" tIns="46948" rIns="93896" bIns="4694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29968"/>
            <a:ext cx="3037840" cy="464820"/>
          </a:xfrm>
          <a:prstGeom prst="rect">
            <a:avLst/>
          </a:prstGeom>
        </p:spPr>
        <p:txBody>
          <a:bodyPr vert="horz" lIns="93896" tIns="46948" rIns="93896" bIns="46948" rtlCol="0" anchor="b"/>
          <a:lstStyle>
            <a:lvl1pPr algn="l">
              <a:defRPr sz="1200"/>
            </a:lvl1pPr>
          </a:lstStyle>
          <a:p>
            <a:endParaRPr lang="en-US"/>
          </a:p>
        </p:txBody>
      </p:sp>
      <p:sp>
        <p:nvSpPr>
          <p:cNvPr id="7" name="Slide Number Placeholder 6"/>
          <p:cNvSpPr>
            <a:spLocks noGrp="1"/>
          </p:cNvSpPr>
          <p:nvPr>
            <p:ph type="sldNum" sz="quarter" idx="5"/>
          </p:nvPr>
        </p:nvSpPr>
        <p:spPr>
          <a:xfrm>
            <a:off x="3970940" y="8829968"/>
            <a:ext cx="3037840" cy="464820"/>
          </a:xfrm>
          <a:prstGeom prst="rect">
            <a:avLst/>
          </a:prstGeom>
        </p:spPr>
        <p:txBody>
          <a:bodyPr vert="horz" lIns="93896" tIns="46948" rIns="93896" bIns="46948" rtlCol="0" anchor="b"/>
          <a:lstStyle>
            <a:lvl1pPr algn="r">
              <a:defRPr sz="1200"/>
            </a:lvl1pPr>
          </a:lstStyle>
          <a:p>
            <a:fld id="{231E98F9-45F7-4364-8D04-E6ED2AEB5B67}" type="slidenum">
              <a:rPr lang="en-US" smtClean="0"/>
              <a:t>‹#›</a:t>
            </a:fld>
            <a:endParaRPr lang="en-US"/>
          </a:p>
        </p:txBody>
      </p:sp>
    </p:spTree>
    <p:extLst>
      <p:ext uri="{BB962C8B-B14F-4D97-AF65-F5344CB8AC3E}">
        <p14:creationId xmlns:p14="http://schemas.microsoft.com/office/powerpoint/2010/main" val="38055710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E3FB7272-D954-4397-B612-A34B18275158}" type="slidenum">
              <a:rPr lang="en-US" smtClean="0">
                <a:solidFill>
                  <a:srgbClr val="000000"/>
                </a:solidFill>
                <a:latin typeface="Arial" pitchFamily="34" charset="0"/>
              </a:rPr>
              <a:pPr/>
              <a:t>1</a:t>
            </a:fld>
            <a:endParaRPr lang="en-US">
              <a:solidFill>
                <a:srgbClr val="000000"/>
              </a:solidFill>
              <a:latin typeface="Arial" pitchFamily="34" charset="0"/>
            </a:endParaRPr>
          </a:p>
        </p:txBody>
      </p:sp>
      <p:sp>
        <p:nvSpPr>
          <p:cNvPr id="40963" name="Rectangle 2"/>
          <p:cNvSpPr>
            <a:spLocks noGrp="1" noRot="1" noChangeAspect="1" noChangeArrowheads="1" noTextEdit="1"/>
          </p:cNvSpPr>
          <p:nvPr>
            <p:ph type="sldImg"/>
          </p:nvPr>
        </p:nvSpPr>
        <p:spPr>
          <a:xfrm>
            <a:off x="404813" y="695325"/>
            <a:ext cx="6188075" cy="3481388"/>
          </a:xfrm>
          <a:ln/>
        </p:spPr>
      </p:sp>
      <p:sp>
        <p:nvSpPr>
          <p:cNvPr id="40964" name="Rectangle 3"/>
          <p:cNvSpPr>
            <a:spLocks noGrp="1" noChangeArrowheads="1"/>
          </p:cNvSpPr>
          <p:nvPr>
            <p:ph type="body" idx="1"/>
          </p:nvPr>
        </p:nvSpPr>
        <p:spPr>
          <a:xfrm>
            <a:off x="405665" y="4410402"/>
            <a:ext cx="6186393" cy="4177356"/>
          </a:xfrm>
          <a:noFill/>
          <a:ln/>
        </p:spPr>
        <p:txBody>
          <a:bodyPr/>
          <a:lstStyle/>
          <a:p>
            <a:endParaRPr lang="ru-RU"/>
          </a:p>
        </p:txBody>
      </p:sp>
    </p:spTree>
    <p:extLst>
      <p:ext uri="{BB962C8B-B14F-4D97-AF65-F5344CB8AC3E}">
        <p14:creationId xmlns:p14="http://schemas.microsoft.com/office/powerpoint/2010/main" val="31460991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F6CD870-EC6A-45AF-9B83-2E7452E963D8}" type="slidenum">
              <a:rPr lang="en-US" smtClean="0"/>
              <a:t>27</a:t>
            </a:fld>
            <a:endParaRPr lang="en-US"/>
          </a:p>
        </p:txBody>
      </p:sp>
    </p:spTree>
    <p:extLst>
      <p:ext uri="{BB962C8B-B14F-4D97-AF65-F5344CB8AC3E}">
        <p14:creationId xmlns:p14="http://schemas.microsoft.com/office/powerpoint/2010/main" val="16159905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F6CD870-EC6A-45AF-9B83-2E7452E963D8}" type="slidenum">
              <a:rPr lang="en-US" smtClean="0"/>
              <a:t>35</a:t>
            </a:fld>
            <a:endParaRPr lang="en-US"/>
          </a:p>
        </p:txBody>
      </p:sp>
    </p:spTree>
    <p:extLst>
      <p:ext uri="{BB962C8B-B14F-4D97-AF65-F5344CB8AC3E}">
        <p14:creationId xmlns:p14="http://schemas.microsoft.com/office/powerpoint/2010/main" val="17251128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F6CD870-EC6A-45AF-9B83-2E7452E963D8}" type="slidenum">
              <a:rPr lang="en-US" smtClean="0"/>
              <a:t>37</a:t>
            </a:fld>
            <a:endParaRPr lang="en-US"/>
          </a:p>
        </p:txBody>
      </p:sp>
    </p:spTree>
    <p:extLst>
      <p:ext uri="{BB962C8B-B14F-4D97-AF65-F5344CB8AC3E}">
        <p14:creationId xmlns:p14="http://schemas.microsoft.com/office/powerpoint/2010/main" val="29740162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F6CD870-EC6A-45AF-9B83-2E7452E963D8}" type="slidenum">
              <a:rPr lang="en-US" smtClean="0"/>
              <a:t>38</a:t>
            </a:fld>
            <a:endParaRPr lang="en-US"/>
          </a:p>
        </p:txBody>
      </p:sp>
    </p:spTree>
    <p:extLst>
      <p:ext uri="{BB962C8B-B14F-4D97-AF65-F5344CB8AC3E}">
        <p14:creationId xmlns:p14="http://schemas.microsoft.com/office/powerpoint/2010/main" val="24359611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176" indent="-171176">
              <a:buFontTx/>
              <a:buChar char="-"/>
            </a:pPr>
            <a:endParaRPr lang="en-US"/>
          </a:p>
        </p:txBody>
      </p:sp>
      <p:sp>
        <p:nvSpPr>
          <p:cNvPr id="4" name="Slide Number Placeholder 3"/>
          <p:cNvSpPr>
            <a:spLocks noGrp="1"/>
          </p:cNvSpPr>
          <p:nvPr>
            <p:ph type="sldNum" sz="quarter" idx="10"/>
          </p:nvPr>
        </p:nvSpPr>
        <p:spPr/>
        <p:txBody>
          <a:bodyPr/>
          <a:lstStyle/>
          <a:p>
            <a:fld id="{231E98F9-45F7-4364-8D04-E6ED2AEB5B67}" type="slidenum">
              <a:rPr lang="en-US" smtClean="0"/>
              <a:t>42</a:t>
            </a:fld>
            <a:endParaRPr lang="en-US"/>
          </a:p>
        </p:txBody>
      </p:sp>
    </p:spTree>
    <p:extLst>
      <p:ext uri="{BB962C8B-B14F-4D97-AF65-F5344CB8AC3E}">
        <p14:creationId xmlns:p14="http://schemas.microsoft.com/office/powerpoint/2010/main" val="8161330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F6CD870-EC6A-45AF-9B83-2E7452E963D8}" type="slidenum">
              <a:rPr lang="en-US" smtClean="0"/>
              <a:t>2</a:t>
            </a:fld>
            <a:endParaRPr lang="en-US"/>
          </a:p>
        </p:txBody>
      </p:sp>
    </p:spTree>
    <p:extLst>
      <p:ext uri="{BB962C8B-B14F-4D97-AF65-F5344CB8AC3E}">
        <p14:creationId xmlns:p14="http://schemas.microsoft.com/office/powerpoint/2010/main" val="9489900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F6CD870-EC6A-45AF-9B83-2E7452E963D8}" type="slidenum">
              <a:rPr lang="en-US" smtClean="0"/>
              <a:t>3</a:t>
            </a:fld>
            <a:endParaRPr lang="en-US"/>
          </a:p>
        </p:txBody>
      </p:sp>
    </p:spTree>
    <p:extLst>
      <p:ext uri="{BB962C8B-B14F-4D97-AF65-F5344CB8AC3E}">
        <p14:creationId xmlns:p14="http://schemas.microsoft.com/office/powerpoint/2010/main" val="30366877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F6CD870-EC6A-45AF-9B83-2E7452E963D8}" type="slidenum">
              <a:rPr lang="en-US" smtClean="0"/>
              <a:t>5</a:t>
            </a:fld>
            <a:endParaRPr lang="en-US"/>
          </a:p>
        </p:txBody>
      </p:sp>
    </p:spTree>
    <p:extLst>
      <p:ext uri="{BB962C8B-B14F-4D97-AF65-F5344CB8AC3E}">
        <p14:creationId xmlns:p14="http://schemas.microsoft.com/office/powerpoint/2010/main" val="37290694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F6CD870-EC6A-45AF-9B83-2E7452E963D8}" type="slidenum">
              <a:rPr lang="en-US" smtClean="0"/>
              <a:t>6</a:t>
            </a:fld>
            <a:endParaRPr lang="en-US"/>
          </a:p>
        </p:txBody>
      </p:sp>
    </p:spTree>
    <p:extLst>
      <p:ext uri="{BB962C8B-B14F-4D97-AF65-F5344CB8AC3E}">
        <p14:creationId xmlns:p14="http://schemas.microsoft.com/office/powerpoint/2010/main" val="825947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F6CD870-EC6A-45AF-9B83-2E7452E963D8}" type="slidenum">
              <a:rPr lang="en-US" smtClean="0"/>
              <a:t>7</a:t>
            </a:fld>
            <a:endParaRPr lang="en-US"/>
          </a:p>
        </p:txBody>
      </p:sp>
    </p:spTree>
    <p:extLst>
      <p:ext uri="{BB962C8B-B14F-4D97-AF65-F5344CB8AC3E}">
        <p14:creationId xmlns:p14="http://schemas.microsoft.com/office/powerpoint/2010/main" val="14753053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F6CD870-EC6A-45AF-9B83-2E7452E963D8}" type="slidenum">
              <a:rPr lang="en-US" smtClean="0"/>
              <a:t>8</a:t>
            </a:fld>
            <a:endParaRPr lang="en-US"/>
          </a:p>
        </p:txBody>
      </p:sp>
    </p:spTree>
    <p:extLst>
      <p:ext uri="{BB962C8B-B14F-4D97-AF65-F5344CB8AC3E}">
        <p14:creationId xmlns:p14="http://schemas.microsoft.com/office/powerpoint/2010/main" val="3920570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F6CD870-EC6A-45AF-9B83-2E7452E963D8}" type="slidenum">
              <a:rPr lang="en-US" smtClean="0"/>
              <a:t>9</a:t>
            </a:fld>
            <a:endParaRPr lang="en-US"/>
          </a:p>
        </p:txBody>
      </p:sp>
    </p:spTree>
    <p:extLst>
      <p:ext uri="{BB962C8B-B14F-4D97-AF65-F5344CB8AC3E}">
        <p14:creationId xmlns:p14="http://schemas.microsoft.com/office/powerpoint/2010/main" val="37769304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F6CD870-EC6A-45AF-9B83-2E7452E963D8}" type="slidenum">
              <a:rPr lang="en-US" smtClean="0"/>
              <a:t>12</a:t>
            </a:fld>
            <a:endParaRPr lang="en-US"/>
          </a:p>
        </p:txBody>
      </p:sp>
    </p:spTree>
    <p:extLst>
      <p:ext uri="{BB962C8B-B14F-4D97-AF65-F5344CB8AC3E}">
        <p14:creationId xmlns:p14="http://schemas.microsoft.com/office/powerpoint/2010/main" val="401912318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 name="Line 2"/>
          <p:cNvSpPr>
            <a:spLocks noChangeShapeType="1"/>
          </p:cNvSpPr>
          <p:nvPr/>
        </p:nvSpPr>
        <p:spPr bwMode="auto">
          <a:xfrm>
            <a:off x="508000" y="6451600"/>
            <a:ext cx="11176000" cy="0"/>
          </a:xfrm>
          <a:prstGeom prst="line">
            <a:avLst/>
          </a:prstGeom>
          <a:noFill/>
          <a:ln w="57150">
            <a:solidFill>
              <a:srgbClr val="151C77"/>
            </a:solidFill>
            <a:round/>
            <a:headEnd/>
            <a:tailEnd/>
          </a:ln>
          <a:effectLst>
            <a:outerShdw blurRad="50800" dist="38100" dir="5400000" algn="t" rotWithShape="0">
              <a:prstClr val="black">
                <a:alpha val="40000"/>
              </a:prstClr>
            </a:outerShdw>
          </a:effectLst>
          <a:extLst>
            <a:ext uri="{909E8E84-426E-40DD-AFC4-6F175D3DCCD1}">
              <a14:hiddenFill xmlns:a14="http://schemas.microsoft.com/office/drawing/2010/main">
                <a:noFill/>
              </a14:hiddenFill>
            </a:ext>
          </a:extLst>
        </p:spPr>
        <p:txBody>
          <a:bodyPr wrap="none" anchor="ctr"/>
          <a:lstStyle/>
          <a:p>
            <a:endParaRPr lang="en-US" sz="1800"/>
          </a:p>
        </p:txBody>
      </p:sp>
      <p:sp>
        <p:nvSpPr>
          <p:cNvPr id="5" name="Line 5"/>
          <p:cNvSpPr>
            <a:spLocks noChangeShapeType="1"/>
          </p:cNvSpPr>
          <p:nvPr/>
        </p:nvSpPr>
        <p:spPr bwMode="auto">
          <a:xfrm>
            <a:off x="508000" y="1231900"/>
            <a:ext cx="11176000" cy="0"/>
          </a:xfrm>
          <a:prstGeom prst="line">
            <a:avLst/>
          </a:prstGeom>
          <a:noFill/>
          <a:ln w="57150">
            <a:solidFill>
              <a:srgbClr val="151C77"/>
            </a:solidFill>
            <a:round/>
            <a:headEnd/>
            <a:tailEnd/>
          </a:ln>
          <a:effectLst>
            <a:outerShdw blurRad="50800" dist="38100" dir="5400000" algn="t" rotWithShape="0">
              <a:prstClr val="black">
                <a:alpha val="40000"/>
              </a:prstClr>
            </a:outerShdw>
          </a:effectLst>
          <a:extLst>
            <a:ext uri="{909E8E84-426E-40DD-AFC4-6F175D3DCCD1}">
              <a14:hiddenFill xmlns:a14="http://schemas.microsoft.com/office/drawing/2010/main">
                <a:noFill/>
              </a14:hiddenFill>
            </a:ext>
          </a:extLst>
        </p:spPr>
        <p:txBody>
          <a:bodyPr wrap="none" anchor="ctr"/>
          <a:lstStyle/>
          <a:p>
            <a:endParaRPr lang="en-US" sz="1800"/>
          </a:p>
        </p:txBody>
      </p:sp>
      <p:sp>
        <p:nvSpPr>
          <p:cNvPr id="6" name="Text Box 14"/>
          <p:cNvSpPr txBox="1">
            <a:spLocks noChangeArrowheads="1"/>
          </p:cNvSpPr>
          <p:nvPr/>
        </p:nvSpPr>
        <p:spPr bwMode="auto">
          <a:xfrm>
            <a:off x="2454688" y="500067"/>
            <a:ext cx="7468904"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400">
                <a:solidFill>
                  <a:schemeClr val="tx1"/>
                </a:solidFill>
                <a:latin typeface="Arial" charset="0"/>
                <a:cs typeface="Arial" charset="0"/>
              </a:defRPr>
            </a:lvl1pPr>
            <a:lvl2pPr marL="742950" indent="-285750" eaLnBrk="0" hangingPunct="0">
              <a:defRPr sz="1400">
                <a:solidFill>
                  <a:schemeClr val="tx1"/>
                </a:solidFill>
                <a:latin typeface="Arial" charset="0"/>
                <a:cs typeface="Arial" charset="0"/>
              </a:defRPr>
            </a:lvl2pPr>
            <a:lvl3pPr marL="1143000" indent="-228600" eaLnBrk="0" hangingPunct="0">
              <a:defRPr sz="1400">
                <a:solidFill>
                  <a:schemeClr val="tx1"/>
                </a:solidFill>
                <a:latin typeface="Arial" charset="0"/>
                <a:cs typeface="Arial" charset="0"/>
              </a:defRPr>
            </a:lvl3pPr>
            <a:lvl4pPr marL="1600200" indent="-228600" eaLnBrk="0" hangingPunct="0">
              <a:defRPr sz="1400">
                <a:solidFill>
                  <a:schemeClr val="tx1"/>
                </a:solidFill>
                <a:latin typeface="Arial" charset="0"/>
                <a:cs typeface="Arial" charset="0"/>
              </a:defRPr>
            </a:lvl4pPr>
            <a:lvl5pPr marL="2057400" indent="-228600" eaLnBrk="0" hangingPunct="0">
              <a:defRPr sz="1400">
                <a:solidFill>
                  <a:schemeClr val="tx1"/>
                </a:solidFill>
                <a:latin typeface="Arial" charset="0"/>
                <a:cs typeface="Arial" charset="0"/>
              </a:defRPr>
            </a:lvl5pPr>
            <a:lvl6pPr marL="2514600" indent="-228600" eaLnBrk="0" fontAlgn="base" hangingPunct="0">
              <a:spcBef>
                <a:spcPct val="0"/>
              </a:spcBef>
              <a:spcAft>
                <a:spcPct val="0"/>
              </a:spcAft>
              <a:defRPr sz="1400">
                <a:solidFill>
                  <a:schemeClr val="tx1"/>
                </a:solidFill>
                <a:latin typeface="Arial" charset="0"/>
                <a:cs typeface="Arial" charset="0"/>
              </a:defRPr>
            </a:lvl6pPr>
            <a:lvl7pPr marL="2971800" indent="-228600" eaLnBrk="0" fontAlgn="base" hangingPunct="0">
              <a:spcBef>
                <a:spcPct val="0"/>
              </a:spcBef>
              <a:spcAft>
                <a:spcPct val="0"/>
              </a:spcAft>
              <a:defRPr sz="1400">
                <a:solidFill>
                  <a:schemeClr val="tx1"/>
                </a:solidFill>
                <a:latin typeface="Arial" charset="0"/>
                <a:cs typeface="Arial" charset="0"/>
              </a:defRPr>
            </a:lvl7pPr>
            <a:lvl8pPr marL="3429000" indent="-228600" eaLnBrk="0" fontAlgn="base" hangingPunct="0">
              <a:spcBef>
                <a:spcPct val="0"/>
              </a:spcBef>
              <a:spcAft>
                <a:spcPct val="0"/>
              </a:spcAft>
              <a:defRPr sz="1400">
                <a:solidFill>
                  <a:schemeClr val="tx1"/>
                </a:solidFill>
                <a:latin typeface="Arial" charset="0"/>
                <a:cs typeface="Arial" charset="0"/>
              </a:defRPr>
            </a:lvl8pPr>
            <a:lvl9pPr marL="3886200" indent="-228600" eaLnBrk="0" fontAlgn="base" hangingPunct="0">
              <a:spcBef>
                <a:spcPct val="0"/>
              </a:spcBef>
              <a:spcAft>
                <a:spcPct val="0"/>
              </a:spcAft>
              <a:defRPr sz="1400">
                <a:solidFill>
                  <a:schemeClr val="tx1"/>
                </a:solidFill>
                <a:latin typeface="Arial" charset="0"/>
                <a:cs typeface="Arial" charset="0"/>
              </a:defRPr>
            </a:lvl9pPr>
          </a:lstStyle>
          <a:p>
            <a:pPr algn="ctr">
              <a:defRPr/>
            </a:pPr>
            <a:r>
              <a:rPr lang="en-US" altLang="en-US" sz="3600" b="1" i="1">
                <a:solidFill>
                  <a:srgbClr val="000000"/>
                </a:solidFill>
              </a:rPr>
              <a:t>The Air Force’s Personnel Center</a:t>
            </a:r>
          </a:p>
        </p:txBody>
      </p:sp>
      <p:sp>
        <p:nvSpPr>
          <p:cNvPr id="50191" name="Rectangle 15"/>
          <p:cNvSpPr>
            <a:spLocks noGrp="1" noChangeArrowheads="1"/>
          </p:cNvSpPr>
          <p:nvPr>
            <p:ph type="ctrTitle"/>
          </p:nvPr>
        </p:nvSpPr>
        <p:spPr>
          <a:xfrm>
            <a:off x="368303" y="1962150"/>
            <a:ext cx="11315700" cy="1600200"/>
          </a:xfrm>
        </p:spPr>
        <p:txBody>
          <a:bodyPr/>
          <a:lstStyle>
            <a:lvl1pPr>
              <a:defRPr sz="4400" i="0"/>
            </a:lvl1pPr>
          </a:lstStyle>
          <a:p>
            <a:r>
              <a:rPr lang="en-US"/>
              <a:t>Click to edit Master title style</a:t>
            </a:r>
          </a:p>
        </p:txBody>
      </p:sp>
      <p:sp>
        <p:nvSpPr>
          <p:cNvPr id="7" name="Rectangle 6"/>
          <p:cNvSpPr>
            <a:spLocks noGrp="1" noChangeArrowheads="1"/>
          </p:cNvSpPr>
          <p:nvPr>
            <p:ph type="dt" sz="half" idx="10"/>
          </p:nvPr>
        </p:nvSpPr>
        <p:spPr/>
        <p:txBody>
          <a:bodyPr/>
          <a:lstStyle>
            <a:lvl1pPr>
              <a:defRPr/>
            </a:lvl1pPr>
          </a:lstStyle>
          <a:p>
            <a:pPr>
              <a:defRPr/>
            </a:pPr>
            <a:r>
              <a:rPr lang="en-US"/>
              <a:t>As of: </a:t>
            </a:r>
          </a:p>
        </p:txBody>
      </p:sp>
      <p:pic>
        <p:nvPicPr>
          <p:cNvPr id="12" name="Picture 33" descr="USAF_BLUE_CHROME_WINGS"/>
          <p:cNvPicPr>
            <a:picLocks noChangeAspect="1" noChangeArrowheads="1"/>
          </p:cNvPicPr>
          <p:nvPr userDrawn="1"/>
        </p:nvPicPr>
        <p:blipFill>
          <a:blip r:embed="rId2" cstate="print"/>
          <a:srcRect/>
          <a:stretch>
            <a:fillRect/>
          </a:stretch>
        </p:blipFill>
        <p:spPr bwMode="auto">
          <a:xfrm>
            <a:off x="762000" y="3657600"/>
            <a:ext cx="2854325" cy="2657475"/>
          </a:xfrm>
          <a:prstGeom prst="rect">
            <a:avLst/>
          </a:prstGeom>
          <a:noFill/>
          <a:ln w="9525">
            <a:noFill/>
            <a:miter lim="800000"/>
            <a:headEnd/>
            <a:tailEnd/>
          </a:ln>
        </p:spPr>
      </p:pic>
      <p:pic>
        <p:nvPicPr>
          <p:cNvPr id="14" name="Picture 13"/>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1377684" y="2864344"/>
            <a:ext cx="1622955" cy="1631456"/>
          </a:xfrm>
          <a:prstGeom prst="rect">
            <a:avLst/>
          </a:prstGeom>
          <a:effectLst>
            <a:glow rad="431800">
              <a:srgbClr val="FFFFFF">
                <a:alpha val="72000"/>
              </a:srgbClr>
            </a:glow>
          </a:effectLst>
        </p:spPr>
      </p:pic>
    </p:spTree>
    <p:extLst>
      <p:ext uri="{BB962C8B-B14F-4D97-AF65-F5344CB8AC3E}">
        <p14:creationId xmlns:p14="http://schemas.microsoft.com/office/powerpoint/2010/main" val="19395844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57200" y="1504950"/>
            <a:ext cx="11286067" cy="4743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027"/>
          <p:cNvSpPr>
            <a:spLocks noGrp="1" noChangeArrowheads="1"/>
          </p:cNvSpPr>
          <p:nvPr>
            <p:ph type="dt" sz="half" idx="10"/>
          </p:nvPr>
        </p:nvSpPr>
        <p:spPr>
          <a:ln/>
        </p:spPr>
        <p:txBody>
          <a:bodyPr/>
          <a:lstStyle>
            <a:lvl1pPr>
              <a:defRPr/>
            </a:lvl1pPr>
          </a:lstStyle>
          <a:p>
            <a:pPr>
              <a:defRPr/>
            </a:pPr>
            <a:r>
              <a:rPr lang="en-US"/>
              <a:t>As of: </a:t>
            </a:r>
          </a:p>
        </p:txBody>
      </p:sp>
      <p:sp>
        <p:nvSpPr>
          <p:cNvPr id="5" name="Rectangle 1028"/>
          <p:cNvSpPr>
            <a:spLocks noGrp="1" noChangeArrowheads="1"/>
          </p:cNvSpPr>
          <p:nvPr>
            <p:ph type="sldNum" sz="quarter" idx="11"/>
          </p:nvPr>
        </p:nvSpPr>
        <p:spPr>
          <a:ln/>
        </p:spPr>
        <p:txBody>
          <a:bodyPr/>
          <a:lstStyle>
            <a:lvl1pPr>
              <a:defRPr/>
            </a:lvl1pPr>
          </a:lstStyle>
          <a:p>
            <a:pPr>
              <a:defRPr/>
            </a:pPr>
            <a:fld id="{8742E453-760C-45C9-8C05-6ED692EDA49B}" type="slidenum">
              <a:rPr lang="en-US" smtClean="0"/>
              <a:pPr>
                <a:defRPr/>
              </a:pPr>
              <a:t>‹#›</a:t>
            </a:fld>
            <a:endParaRPr lang="en-US">
              <a:solidFill>
                <a:srgbClr val="808080"/>
              </a:solidFill>
            </a:endParaRPr>
          </a:p>
        </p:txBody>
      </p:sp>
    </p:spTree>
    <p:extLst>
      <p:ext uri="{BB962C8B-B14F-4D97-AF65-F5344CB8AC3E}">
        <p14:creationId xmlns:p14="http://schemas.microsoft.com/office/powerpoint/2010/main" val="5143861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pPr>
              <a:defRPr/>
            </a:pPr>
            <a:r>
              <a:rPr lang="en-US"/>
              <a:t>As of: </a:t>
            </a:r>
          </a:p>
        </p:txBody>
      </p:sp>
      <p:sp>
        <p:nvSpPr>
          <p:cNvPr id="4" name="Slide Number Placeholder 3"/>
          <p:cNvSpPr>
            <a:spLocks noGrp="1"/>
          </p:cNvSpPr>
          <p:nvPr>
            <p:ph type="sldNum" sz="quarter" idx="11"/>
          </p:nvPr>
        </p:nvSpPr>
        <p:spPr/>
        <p:txBody>
          <a:bodyPr/>
          <a:lstStyle/>
          <a:p>
            <a:pPr>
              <a:defRPr/>
            </a:pPr>
            <a:fld id="{F4524FF1-59DA-4E30-B21E-DD2136E2174F}" type="slidenum">
              <a:rPr lang="en-US" smtClean="0"/>
              <a:pPr>
                <a:defRPr/>
              </a:pPr>
              <a:t>‹#›</a:t>
            </a:fld>
            <a:endParaRPr lang="en-US"/>
          </a:p>
        </p:txBody>
      </p:sp>
      <p:sp>
        <p:nvSpPr>
          <p:cNvPr id="5" name="Line 2"/>
          <p:cNvSpPr>
            <a:spLocks noChangeShapeType="1"/>
          </p:cNvSpPr>
          <p:nvPr userDrawn="1"/>
        </p:nvSpPr>
        <p:spPr bwMode="auto">
          <a:xfrm>
            <a:off x="508000" y="6451600"/>
            <a:ext cx="11176000" cy="0"/>
          </a:xfrm>
          <a:prstGeom prst="line">
            <a:avLst/>
          </a:prstGeom>
          <a:noFill/>
          <a:ln w="57150">
            <a:solidFill>
              <a:srgbClr val="151C77"/>
            </a:solidFill>
            <a:round/>
            <a:headEnd/>
            <a:tailEnd/>
          </a:ln>
          <a:effectLst>
            <a:outerShdw blurRad="50800" dist="38100" dir="5400000" algn="t" rotWithShape="0">
              <a:prstClr val="black">
                <a:alpha val="40000"/>
              </a:prstClr>
            </a:outerShdw>
          </a:effectLst>
          <a:extLst>
            <a:ext uri="{909E8E84-426E-40DD-AFC4-6F175D3DCCD1}">
              <a14:hiddenFill xmlns:a14="http://schemas.microsoft.com/office/drawing/2010/main">
                <a:noFill/>
              </a14:hiddenFill>
            </a:ext>
          </a:extLst>
        </p:spPr>
        <p:txBody>
          <a:bodyPr wrap="none" anchor="ctr"/>
          <a:lstStyle/>
          <a:p>
            <a:endParaRPr lang="en-US" sz="1800"/>
          </a:p>
        </p:txBody>
      </p:sp>
      <p:sp>
        <p:nvSpPr>
          <p:cNvPr id="6" name="Line 5"/>
          <p:cNvSpPr>
            <a:spLocks noChangeShapeType="1"/>
          </p:cNvSpPr>
          <p:nvPr userDrawn="1"/>
        </p:nvSpPr>
        <p:spPr bwMode="auto">
          <a:xfrm>
            <a:off x="508000" y="1231900"/>
            <a:ext cx="11176000" cy="0"/>
          </a:xfrm>
          <a:prstGeom prst="line">
            <a:avLst/>
          </a:prstGeom>
          <a:noFill/>
          <a:ln w="57150">
            <a:solidFill>
              <a:srgbClr val="151C77"/>
            </a:solidFill>
            <a:round/>
            <a:headEnd/>
            <a:tailEnd/>
          </a:ln>
          <a:effectLst>
            <a:outerShdw blurRad="50800" dist="38100" dir="5400000" algn="t" rotWithShape="0">
              <a:prstClr val="black">
                <a:alpha val="40000"/>
              </a:prstClr>
            </a:outerShdw>
          </a:effectLst>
          <a:extLst>
            <a:ext uri="{909E8E84-426E-40DD-AFC4-6F175D3DCCD1}">
              <a14:hiddenFill xmlns:a14="http://schemas.microsoft.com/office/drawing/2010/main">
                <a:noFill/>
              </a14:hiddenFill>
            </a:ext>
          </a:extLst>
        </p:spPr>
        <p:txBody>
          <a:bodyPr wrap="none" anchor="ctr"/>
          <a:lstStyle/>
          <a:p>
            <a:endParaRPr lang="en-US" sz="1800"/>
          </a:p>
        </p:txBody>
      </p:sp>
      <p:sp>
        <p:nvSpPr>
          <p:cNvPr id="7" name="Text Box 14"/>
          <p:cNvSpPr txBox="1">
            <a:spLocks noChangeArrowheads="1"/>
          </p:cNvSpPr>
          <p:nvPr userDrawn="1"/>
        </p:nvSpPr>
        <p:spPr bwMode="auto">
          <a:xfrm>
            <a:off x="2454688" y="500067"/>
            <a:ext cx="7468904"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400">
                <a:solidFill>
                  <a:schemeClr val="tx1"/>
                </a:solidFill>
                <a:latin typeface="Arial" charset="0"/>
                <a:cs typeface="Arial" charset="0"/>
              </a:defRPr>
            </a:lvl1pPr>
            <a:lvl2pPr marL="742950" indent="-285750" eaLnBrk="0" hangingPunct="0">
              <a:defRPr sz="1400">
                <a:solidFill>
                  <a:schemeClr val="tx1"/>
                </a:solidFill>
                <a:latin typeface="Arial" charset="0"/>
                <a:cs typeface="Arial" charset="0"/>
              </a:defRPr>
            </a:lvl2pPr>
            <a:lvl3pPr marL="1143000" indent="-228600" eaLnBrk="0" hangingPunct="0">
              <a:defRPr sz="1400">
                <a:solidFill>
                  <a:schemeClr val="tx1"/>
                </a:solidFill>
                <a:latin typeface="Arial" charset="0"/>
                <a:cs typeface="Arial" charset="0"/>
              </a:defRPr>
            </a:lvl3pPr>
            <a:lvl4pPr marL="1600200" indent="-228600" eaLnBrk="0" hangingPunct="0">
              <a:defRPr sz="1400">
                <a:solidFill>
                  <a:schemeClr val="tx1"/>
                </a:solidFill>
                <a:latin typeface="Arial" charset="0"/>
                <a:cs typeface="Arial" charset="0"/>
              </a:defRPr>
            </a:lvl4pPr>
            <a:lvl5pPr marL="2057400" indent="-228600" eaLnBrk="0" hangingPunct="0">
              <a:defRPr sz="1400">
                <a:solidFill>
                  <a:schemeClr val="tx1"/>
                </a:solidFill>
                <a:latin typeface="Arial" charset="0"/>
                <a:cs typeface="Arial" charset="0"/>
              </a:defRPr>
            </a:lvl5pPr>
            <a:lvl6pPr marL="2514600" indent="-228600" eaLnBrk="0" fontAlgn="base" hangingPunct="0">
              <a:spcBef>
                <a:spcPct val="0"/>
              </a:spcBef>
              <a:spcAft>
                <a:spcPct val="0"/>
              </a:spcAft>
              <a:defRPr sz="1400">
                <a:solidFill>
                  <a:schemeClr val="tx1"/>
                </a:solidFill>
                <a:latin typeface="Arial" charset="0"/>
                <a:cs typeface="Arial" charset="0"/>
              </a:defRPr>
            </a:lvl6pPr>
            <a:lvl7pPr marL="2971800" indent="-228600" eaLnBrk="0" fontAlgn="base" hangingPunct="0">
              <a:spcBef>
                <a:spcPct val="0"/>
              </a:spcBef>
              <a:spcAft>
                <a:spcPct val="0"/>
              </a:spcAft>
              <a:defRPr sz="1400">
                <a:solidFill>
                  <a:schemeClr val="tx1"/>
                </a:solidFill>
                <a:latin typeface="Arial" charset="0"/>
                <a:cs typeface="Arial" charset="0"/>
              </a:defRPr>
            </a:lvl7pPr>
            <a:lvl8pPr marL="3429000" indent="-228600" eaLnBrk="0" fontAlgn="base" hangingPunct="0">
              <a:spcBef>
                <a:spcPct val="0"/>
              </a:spcBef>
              <a:spcAft>
                <a:spcPct val="0"/>
              </a:spcAft>
              <a:defRPr sz="1400">
                <a:solidFill>
                  <a:schemeClr val="tx1"/>
                </a:solidFill>
                <a:latin typeface="Arial" charset="0"/>
                <a:cs typeface="Arial" charset="0"/>
              </a:defRPr>
            </a:lvl8pPr>
            <a:lvl9pPr marL="3886200" indent="-228600" eaLnBrk="0" fontAlgn="base" hangingPunct="0">
              <a:spcBef>
                <a:spcPct val="0"/>
              </a:spcBef>
              <a:spcAft>
                <a:spcPct val="0"/>
              </a:spcAft>
              <a:defRPr sz="1400">
                <a:solidFill>
                  <a:schemeClr val="tx1"/>
                </a:solidFill>
                <a:latin typeface="Arial" charset="0"/>
                <a:cs typeface="Arial" charset="0"/>
              </a:defRPr>
            </a:lvl9pPr>
          </a:lstStyle>
          <a:p>
            <a:pPr algn="ctr">
              <a:defRPr/>
            </a:pPr>
            <a:r>
              <a:rPr lang="en-US" altLang="en-US" sz="3600" b="1" i="1">
                <a:solidFill>
                  <a:srgbClr val="000000"/>
                </a:solidFill>
              </a:rPr>
              <a:t>The Air Force’s Personnel Center</a:t>
            </a:r>
          </a:p>
        </p:txBody>
      </p:sp>
      <p:sp>
        <p:nvSpPr>
          <p:cNvPr id="8" name="Text Box 1029"/>
          <p:cNvSpPr txBox="1">
            <a:spLocks noChangeArrowheads="1"/>
          </p:cNvSpPr>
          <p:nvPr userDrawn="1"/>
        </p:nvSpPr>
        <p:spPr bwMode="auto">
          <a:xfrm>
            <a:off x="1727200" y="6491289"/>
            <a:ext cx="87376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a:solidFill>
                  <a:schemeClr val="tx1"/>
                </a:solidFill>
                <a:latin typeface="Arial" charset="0"/>
                <a:cs typeface="Arial" charset="0"/>
              </a:defRPr>
            </a:lvl1pPr>
            <a:lvl2pPr marL="742950" indent="-285750" eaLnBrk="0" hangingPunct="0">
              <a:defRPr sz="1400">
                <a:solidFill>
                  <a:schemeClr val="tx1"/>
                </a:solidFill>
                <a:latin typeface="Arial" charset="0"/>
                <a:cs typeface="Arial" charset="0"/>
              </a:defRPr>
            </a:lvl2pPr>
            <a:lvl3pPr marL="1143000" indent="-228600" eaLnBrk="0" hangingPunct="0">
              <a:defRPr sz="1400">
                <a:solidFill>
                  <a:schemeClr val="tx1"/>
                </a:solidFill>
                <a:latin typeface="Arial" charset="0"/>
                <a:cs typeface="Arial" charset="0"/>
              </a:defRPr>
            </a:lvl3pPr>
            <a:lvl4pPr marL="1600200" indent="-228600" eaLnBrk="0" hangingPunct="0">
              <a:defRPr sz="1400">
                <a:solidFill>
                  <a:schemeClr val="tx1"/>
                </a:solidFill>
                <a:latin typeface="Arial" charset="0"/>
                <a:cs typeface="Arial" charset="0"/>
              </a:defRPr>
            </a:lvl4pPr>
            <a:lvl5pPr marL="2057400" indent="-228600" eaLnBrk="0" hangingPunct="0">
              <a:defRPr sz="1400">
                <a:solidFill>
                  <a:schemeClr val="tx1"/>
                </a:solidFill>
                <a:latin typeface="Arial" charset="0"/>
                <a:cs typeface="Arial" charset="0"/>
              </a:defRPr>
            </a:lvl5pPr>
            <a:lvl6pPr marL="2514600" indent="-228600" eaLnBrk="0" fontAlgn="base" hangingPunct="0">
              <a:spcBef>
                <a:spcPct val="0"/>
              </a:spcBef>
              <a:spcAft>
                <a:spcPct val="0"/>
              </a:spcAft>
              <a:defRPr sz="1400">
                <a:solidFill>
                  <a:schemeClr val="tx1"/>
                </a:solidFill>
                <a:latin typeface="Arial" charset="0"/>
                <a:cs typeface="Arial" charset="0"/>
              </a:defRPr>
            </a:lvl6pPr>
            <a:lvl7pPr marL="2971800" indent="-228600" eaLnBrk="0" fontAlgn="base" hangingPunct="0">
              <a:spcBef>
                <a:spcPct val="0"/>
              </a:spcBef>
              <a:spcAft>
                <a:spcPct val="0"/>
              </a:spcAft>
              <a:defRPr sz="1400">
                <a:solidFill>
                  <a:schemeClr val="tx1"/>
                </a:solidFill>
                <a:latin typeface="Arial" charset="0"/>
                <a:cs typeface="Arial" charset="0"/>
              </a:defRPr>
            </a:lvl7pPr>
            <a:lvl8pPr marL="3429000" indent="-228600" eaLnBrk="0" fontAlgn="base" hangingPunct="0">
              <a:spcBef>
                <a:spcPct val="0"/>
              </a:spcBef>
              <a:spcAft>
                <a:spcPct val="0"/>
              </a:spcAft>
              <a:defRPr sz="1400">
                <a:solidFill>
                  <a:schemeClr val="tx1"/>
                </a:solidFill>
                <a:latin typeface="Arial" charset="0"/>
                <a:cs typeface="Arial" charset="0"/>
              </a:defRPr>
            </a:lvl8pPr>
            <a:lvl9pPr marL="3886200" indent="-228600" eaLnBrk="0" fontAlgn="base" hangingPunct="0">
              <a:spcBef>
                <a:spcPct val="0"/>
              </a:spcBef>
              <a:spcAft>
                <a:spcPct val="0"/>
              </a:spcAft>
              <a:defRPr sz="1400">
                <a:solidFill>
                  <a:schemeClr val="tx1"/>
                </a:solidFill>
                <a:latin typeface="Arial" charset="0"/>
                <a:cs typeface="Arial" charset="0"/>
              </a:defRPr>
            </a:lvl9pPr>
          </a:lstStyle>
          <a:p>
            <a:pPr algn="ctr">
              <a:spcBef>
                <a:spcPct val="50000"/>
              </a:spcBef>
              <a:defRPr/>
            </a:pPr>
            <a:r>
              <a:rPr lang="en-US" altLang="en-US" sz="1800" b="1" i="1">
                <a:solidFill>
                  <a:srgbClr val="000000"/>
                </a:solidFill>
                <a:latin typeface="+mj-lt"/>
              </a:rPr>
              <a:t>Agile, Innovative,</a:t>
            </a:r>
            <a:r>
              <a:rPr lang="en-US" altLang="en-US" sz="1800" b="1" i="1" baseline="0">
                <a:solidFill>
                  <a:srgbClr val="000000"/>
                </a:solidFill>
                <a:latin typeface="+mj-lt"/>
              </a:rPr>
              <a:t> and Responsive…Fueling the Fight!</a:t>
            </a:r>
            <a:endParaRPr lang="en-US" altLang="en-US" sz="1800" b="1" i="1">
              <a:solidFill>
                <a:srgbClr val="000000"/>
              </a:solidFill>
              <a:latin typeface="+mj-lt"/>
            </a:endParaRPr>
          </a:p>
        </p:txBody>
      </p:sp>
      <p:pic>
        <p:nvPicPr>
          <p:cNvPr id="9" name="Picture 8"/>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084320" y="1965960"/>
            <a:ext cx="4039009" cy="3940674"/>
          </a:xfrm>
          <a:prstGeom prst="rect">
            <a:avLst/>
          </a:prstGeom>
        </p:spPr>
      </p:pic>
    </p:spTree>
    <p:extLst>
      <p:ext uri="{BB962C8B-B14F-4D97-AF65-F5344CB8AC3E}">
        <p14:creationId xmlns:p14="http://schemas.microsoft.com/office/powerpoint/2010/main" val="366644015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9155" name="Rectangle 1027"/>
          <p:cNvSpPr>
            <a:spLocks noGrp="1" noChangeArrowheads="1"/>
          </p:cNvSpPr>
          <p:nvPr>
            <p:ph type="dt" sz="half" idx="2"/>
          </p:nvPr>
        </p:nvSpPr>
        <p:spPr bwMode="auto">
          <a:xfrm>
            <a:off x="0" y="6524625"/>
            <a:ext cx="1625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000">
                <a:solidFill>
                  <a:srgbClr val="969696"/>
                </a:solidFill>
              </a:defRPr>
            </a:lvl1pPr>
          </a:lstStyle>
          <a:p>
            <a:pPr>
              <a:defRPr/>
            </a:pPr>
            <a:r>
              <a:rPr lang="en-US"/>
              <a:t>As of: </a:t>
            </a:r>
          </a:p>
        </p:txBody>
      </p:sp>
      <p:sp>
        <p:nvSpPr>
          <p:cNvPr id="49156" name="Rectangle 1028"/>
          <p:cNvSpPr>
            <a:spLocks noGrp="1" noChangeArrowheads="1"/>
          </p:cNvSpPr>
          <p:nvPr>
            <p:ph type="sldNum" sz="quarter" idx="4"/>
          </p:nvPr>
        </p:nvSpPr>
        <p:spPr bwMode="auto">
          <a:xfrm>
            <a:off x="10651067" y="6524625"/>
            <a:ext cx="15240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800" b="1" i="1">
                <a:solidFill>
                  <a:schemeClr val="tx1"/>
                </a:solidFill>
              </a:defRPr>
            </a:lvl1pPr>
          </a:lstStyle>
          <a:p>
            <a:pPr>
              <a:defRPr/>
            </a:pPr>
            <a:fld id="{F4524FF1-59DA-4E30-B21E-DD2136E2174F}" type="slidenum">
              <a:rPr lang="en-US" smtClean="0"/>
              <a:pPr>
                <a:defRPr/>
              </a:pPr>
              <a:t>‹#›</a:t>
            </a:fld>
            <a:endParaRPr lang="en-US"/>
          </a:p>
        </p:txBody>
      </p:sp>
      <p:sp>
        <p:nvSpPr>
          <p:cNvPr id="1029" name="Rectangle 1030"/>
          <p:cNvSpPr>
            <a:spLocks noGrp="1" noChangeArrowheads="1"/>
          </p:cNvSpPr>
          <p:nvPr>
            <p:ph type="title"/>
          </p:nvPr>
        </p:nvSpPr>
        <p:spPr bwMode="auto">
          <a:xfrm>
            <a:off x="2218267" y="76200"/>
            <a:ext cx="9525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30" name="Line 1035"/>
          <p:cNvSpPr>
            <a:spLocks noChangeShapeType="1"/>
          </p:cNvSpPr>
          <p:nvPr/>
        </p:nvSpPr>
        <p:spPr bwMode="auto">
          <a:xfrm>
            <a:off x="508000" y="6451600"/>
            <a:ext cx="11176000" cy="0"/>
          </a:xfrm>
          <a:prstGeom prst="line">
            <a:avLst/>
          </a:prstGeom>
          <a:noFill/>
          <a:ln w="57150">
            <a:solidFill>
              <a:srgbClr val="151C77"/>
            </a:solidFill>
            <a:round/>
            <a:headEnd/>
            <a:tailEnd/>
          </a:ln>
          <a:effectLst>
            <a:outerShdw blurRad="50800" dist="38100" dir="5400000" algn="t" rotWithShape="0">
              <a:prstClr val="black">
                <a:alpha val="40000"/>
              </a:prstClr>
            </a:outerShdw>
          </a:effectLst>
          <a:extLst>
            <a:ext uri="{909E8E84-426E-40DD-AFC4-6F175D3DCCD1}">
              <a14:hiddenFill xmlns:a14="http://schemas.microsoft.com/office/drawing/2010/main">
                <a:noFill/>
              </a14:hiddenFill>
            </a:ext>
          </a:extLst>
        </p:spPr>
        <p:txBody>
          <a:bodyPr wrap="none" anchor="ctr"/>
          <a:lstStyle/>
          <a:p>
            <a:endParaRPr lang="en-US" sz="1800"/>
          </a:p>
        </p:txBody>
      </p:sp>
      <p:sp>
        <p:nvSpPr>
          <p:cNvPr id="1031" name="Line 1036"/>
          <p:cNvSpPr>
            <a:spLocks noChangeShapeType="1"/>
          </p:cNvSpPr>
          <p:nvPr/>
        </p:nvSpPr>
        <p:spPr bwMode="auto">
          <a:xfrm>
            <a:off x="508000" y="1231900"/>
            <a:ext cx="11176000" cy="0"/>
          </a:xfrm>
          <a:prstGeom prst="line">
            <a:avLst/>
          </a:prstGeom>
          <a:noFill/>
          <a:ln w="57150">
            <a:solidFill>
              <a:srgbClr val="151C77"/>
            </a:solidFill>
            <a:round/>
            <a:headEnd/>
            <a:tailEnd/>
          </a:ln>
          <a:effectLst>
            <a:outerShdw blurRad="50800" dist="38100" dir="5400000" algn="t" rotWithShape="0">
              <a:prstClr val="black">
                <a:alpha val="40000"/>
              </a:prstClr>
            </a:outerShdw>
          </a:effectLst>
          <a:extLst>
            <a:ext uri="{909E8E84-426E-40DD-AFC4-6F175D3DCCD1}">
              <a14:hiddenFill xmlns:a14="http://schemas.microsoft.com/office/drawing/2010/main">
                <a:noFill/>
              </a14:hiddenFill>
            </a:ext>
          </a:extLst>
        </p:spPr>
        <p:txBody>
          <a:bodyPr wrap="none" anchor="ctr"/>
          <a:lstStyle/>
          <a:p>
            <a:endParaRPr lang="en-US" sz="1800"/>
          </a:p>
        </p:txBody>
      </p:sp>
      <p:sp>
        <p:nvSpPr>
          <p:cNvPr id="1032" name="Rectangle 1040"/>
          <p:cNvSpPr>
            <a:spLocks noGrp="1" noChangeArrowheads="1"/>
          </p:cNvSpPr>
          <p:nvPr>
            <p:ph type="body" idx="1"/>
          </p:nvPr>
        </p:nvSpPr>
        <p:spPr bwMode="auto">
          <a:xfrm>
            <a:off x="368303" y="1504950"/>
            <a:ext cx="11197167" cy="474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0"/>
            <a:r>
              <a:rPr lang="en-US" altLang="en-US"/>
              <a:t>2nd Bullet</a:t>
            </a:r>
          </a:p>
        </p:txBody>
      </p:sp>
      <p:pic>
        <p:nvPicPr>
          <p:cNvPr id="11" name="Picture 10"/>
          <p:cNvPicPr>
            <a:picLocks noChangeAspect="1"/>
          </p:cNvPicPr>
          <p:nvPr userDrawn="1"/>
        </p:nvPicPr>
        <p:blipFill>
          <a:blip r:embed="rId5" cstate="print">
            <a:extLst>
              <a:ext uri="{28A0092B-C50C-407E-A947-70E740481C1C}">
                <a14:useLocalDpi xmlns:a14="http://schemas.microsoft.com/office/drawing/2010/main"/>
              </a:ext>
            </a:extLst>
          </a:blip>
          <a:stretch>
            <a:fillRect/>
          </a:stretch>
        </p:blipFill>
        <p:spPr>
          <a:xfrm>
            <a:off x="638866" y="90489"/>
            <a:ext cx="1113734" cy="1119568"/>
          </a:xfrm>
          <a:prstGeom prst="rect">
            <a:avLst/>
          </a:prstGeom>
          <a:effectLst/>
        </p:spPr>
      </p:pic>
    </p:spTree>
    <p:extLst>
      <p:ext uri="{BB962C8B-B14F-4D97-AF65-F5344CB8AC3E}">
        <p14:creationId xmlns:p14="http://schemas.microsoft.com/office/powerpoint/2010/main" val="1480826731"/>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Lst>
  <p:hf hdr="0" ftr="0" dt="0"/>
  <p:txStyles>
    <p:titleStyle>
      <a:lvl1pPr algn="r" rtl="0" eaLnBrk="0" fontAlgn="base" hangingPunct="0">
        <a:spcBef>
          <a:spcPct val="0"/>
        </a:spcBef>
        <a:spcAft>
          <a:spcPct val="0"/>
        </a:spcAft>
        <a:defRPr sz="3600" b="1" i="1">
          <a:solidFill>
            <a:srgbClr val="151C77"/>
          </a:solidFill>
          <a:latin typeface="+mj-lt"/>
          <a:ea typeface="+mj-ea"/>
          <a:cs typeface="+mj-cs"/>
        </a:defRPr>
      </a:lvl1pPr>
      <a:lvl2pPr algn="r" rtl="0" eaLnBrk="0" fontAlgn="base" hangingPunct="0">
        <a:spcBef>
          <a:spcPct val="0"/>
        </a:spcBef>
        <a:spcAft>
          <a:spcPct val="0"/>
        </a:spcAft>
        <a:defRPr sz="3600" b="1" i="1">
          <a:solidFill>
            <a:srgbClr val="151C77"/>
          </a:solidFill>
          <a:latin typeface="Arial" charset="0"/>
        </a:defRPr>
      </a:lvl2pPr>
      <a:lvl3pPr algn="r" rtl="0" eaLnBrk="0" fontAlgn="base" hangingPunct="0">
        <a:spcBef>
          <a:spcPct val="0"/>
        </a:spcBef>
        <a:spcAft>
          <a:spcPct val="0"/>
        </a:spcAft>
        <a:defRPr sz="3600" b="1" i="1">
          <a:solidFill>
            <a:srgbClr val="151C77"/>
          </a:solidFill>
          <a:latin typeface="Arial" charset="0"/>
        </a:defRPr>
      </a:lvl3pPr>
      <a:lvl4pPr algn="r" rtl="0" eaLnBrk="0" fontAlgn="base" hangingPunct="0">
        <a:spcBef>
          <a:spcPct val="0"/>
        </a:spcBef>
        <a:spcAft>
          <a:spcPct val="0"/>
        </a:spcAft>
        <a:defRPr sz="3600" b="1" i="1">
          <a:solidFill>
            <a:srgbClr val="151C77"/>
          </a:solidFill>
          <a:latin typeface="Arial" charset="0"/>
        </a:defRPr>
      </a:lvl4pPr>
      <a:lvl5pPr algn="r" rtl="0" eaLnBrk="0" fontAlgn="base" hangingPunct="0">
        <a:spcBef>
          <a:spcPct val="0"/>
        </a:spcBef>
        <a:spcAft>
          <a:spcPct val="0"/>
        </a:spcAft>
        <a:defRPr sz="3600" b="1" i="1">
          <a:solidFill>
            <a:srgbClr val="151C77"/>
          </a:solidFill>
          <a:latin typeface="Arial" charset="0"/>
        </a:defRPr>
      </a:lvl5pPr>
      <a:lvl6pPr marL="457189" algn="r" rtl="0" eaLnBrk="1" fontAlgn="base" hangingPunct="1">
        <a:spcBef>
          <a:spcPct val="0"/>
        </a:spcBef>
        <a:spcAft>
          <a:spcPct val="0"/>
        </a:spcAft>
        <a:defRPr sz="3600" b="1" i="1">
          <a:solidFill>
            <a:srgbClr val="151C77"/>
          </a:solidFill>
          <a:latin typeface="Arial" charset="0"/>
        </a:defRPr>
      </a:lvl6pPr>
      <a:lvl7pPr marL="914377" algn="r" rtl="0" eaLnBrk="1" fontAlgn="base" hangingPunct="1">
        <a:spcBef>
          <a:spcPct val="0"/>
        </a:spcBef>
        <a:spcAft>
          <a:spcPct val="0"/>
        </a:spcAft>
        <a:defRPr sz="3600" b="1" i="1">
          <a:solidFill>
            <a:srgbClr val="151C77"/>
          </a:solidFill>
          <a:latin typeface="Arial" charset="0"/>
        </a:defRPr>
      </a:lvl7pPr>
      <a:lvl8pPr marL="1371566" algn="r" rtl="0" eaLnBrk="1" fontAlgn="base" hangingPunct="1">
        <a:spcBef>
          <a:spcPct val="0"/>
        </a:spcBef>
        <a:spcAft>
          <a:spcPct val="0"/>
        </a:spcAft>
        <a:defRPr sz="3600" b="1" i="1">
          <a:solidFill>
            <a:srgbClr val="151C77"/>
          </a:solidFill>
          <a:latin typeface="Arial" charset="0"/>
        </a:defRPr>
      </a:lvl8pPr>
      <a:lvl9pPr marL="1828754" algn="r" rtl="0" eaLnBrk="1" fontAlgn="base" hangingPunct="1">
        <a:spcBef>
          <a:spcPct val="0"/>
        </a:spcBef>
        <a:spcAft>
          <a:spcPct val="0"/>
        </a:spcAft>
        <a:defRPr sz="3600" b="1" i="1">
          <a:solidFill>
            <a:srgbClr val="151C77"/>
          </a:solidFill>
          <a:latin typeface="Arial" charset="0"/>
        </a:defRPr>
      </a:lvl9pPr>
    </p:titleStyle>
    <p:bodyStyle>
      <a:lvl1pPr marL="284163" indent="-284163" algn="l" rtl="0" eaLnBrk="0" fontAlgn="base" hangingPunct="0">
        <a:spcBef>
          <a:spcPct val="50000"/>
        </a:spcBef>
        <a:spcAft>
          <a:spcPct val="0"/>
        </a:spcAft>
        <a:buClr>
          <a:srgbClr val="151C77"/>
        </a:buClr>
        <a:buSzPct val="80000"/>
        <a:buFont typeface="Wingdings" pitchFamily="2" charset="2"/>
        <a:buChar char="n"/>
        <a:defRPr sz="2000" b="1">
          <a:solidFill>
            <a:schemeClr val="tx1"/>
          </a:solidFill>
          <a:latin typeface="+mn-lt"/>
          <a:ea typeface="+mn-ea"/>
          <a:cs typeface="+mn-cs"/>
        </a:defRPr>
      </a:lvl1pPr>
      <a:lvl2pPr marL="688957" indent="-282568" algn="l" rtl="0" eaLnBrk="0" fontAlgn="base" hangingPunct="0">
        <a:spcBef>
          <a:spcPct val="25000"/>
        </a:spcBef>
        <a:spcAft>
          <a:spcPct val="0"/>
        </a:spcAft>
        <a:buClr>
          <a:srgbClr val="151C77"/>
        </a:buClr>
        <a:buSzPct val="80000"/>
        <a:buFont typeface="Wingdings" pitchFamily="2" charset="2"/>
        <a:buChar char="n"/>
        <a:defRPr sz="2000" b="1">
          <a:solidFill>
            <a:schemeClr val="tx1"/>
          </a:solidFill>
          <a:latin typeface="+mn-lt"/>
        </a:defRPr>
      </a:lvl2pPr>
      <a:lvl3pPr marL="1027088" indent="-223833" algn="l" rtl="0" eaLnBrk="0" fontAlgn="base" hangingPunct="0">
        <a:spcBef>
          <a:spcPct val="25000"/>
        </a:spcBef>
        <a:spcAft>
          <a:spcPct val="0"/>
        </a:spcAft>
        <a:buClr>
          <a:srgbClr val="151C77"/>
        </a:buClr>
        <a:buSzPct val="80000"/>
        <a:buFont typeface="Wingdings" pitchFamily="2" charset="2"/>
        <a:buChar char="n"/>
        <a:defRPr sz="2000" b="1">
          <a:solidFill>
            <a:schemeClr val="tx1"/>
          </a:solidFill>
          <a:latin typeface="+mn-lt"/>
        </a:defRPr>
      </a:lvl3pPr>
      <a:lvl4pPr marL="1600160" indent="-228594" algn="l" rtl="0" eaLnBrk="0" fontAlgn="base" hangingPunct="0">
        <a:spcBef>
          <a:spcPct val="25000"/>
        </a:spcBef>
        <a:spcAft>
          <a:spcPct val="0"/>
        </a:spcAft>
        <a:buClr>
          <a:srgbClr val="151C77"/>
        </a:buClr>
        <a:buSzPct val="80000"/>
        <a:buFont typeface="Wingdings" pitchFamily="2" charset="2"/>
        <a:buChar char="n"/>
        <a:defRPr sz="2000" b="1">
          <a:solidFill>
            <a:schemeClr val="tx1"/>
          </a:solidFill>
          <a:latin typeface="+mn-lt"/>
        </a:defRPr>
      </a:lvl4pPr>
      <a:lvl5pPr marL="2057349" indent="-228594"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5pPr>
      <a:lvl6pPr marL="2514537" indent="-228594" algn="l" rtl="0" eaLnBrk="1" fontAlgn="base" hangingPunct="1">
        <a:spcBef>
          <a:spcPct val="20000"/>
        </a:spcBef>
        <a:spcAft>
          <a:spcPct val="0"/>
        </a:spcAft>
        <a:buClr>
          <a:srgbClr val="003399"/>
        </a:buClr>
        <a:buSzPct val="80000"/>
        <a:buFont typeface="Wingdings" pitchFamily="2" charset="2"/>
        <a:buChar char="n"/>
        <a:defRPr sz="2000">
          <a:solidFill>
            <a:schemeClr val="tx1"/>
          </a:solidFill>
          <a:latin typeface="+mn-lt"/>
        </a:defRPr>
      </a:lvl6pPr>
      <a:lvl7pPr marL="2971726" indent="-228594" algn="l" rtl="0" eaLnBrk="1" fontAlgn="base" hangingPunct="1">
        <a:spcBef>
          <a:spcPct val="20000"/>
        </a:spcBef>
        <a:spcAft>
          <a:spcPct val="0"/>
        </a:spcAft>
        <a:buClr>
          <a:srgbClr val="003399"/>
        </a:buClr>
        <a:buSzPct val="80000"/>
        <a:buFont typeface="Wingdings" pitchFamily="2" charset="2"/>
        <a:buChar char="n"/>
        <a:defRPr sz="2000">
          <a:solidFill>
            <a:schemeClr val="tx1"/>
          </a:solidFill>
          <a:latin typeface="+mn-lt"/>
        </a:defRPr>
      </a:lvl7pPr>
      <a:lvl8pPr marL="3428914" indent="-228594" algn="l" rtl="0" eaLnBrk="1" fontAlgn="base" hangingPunct="1">
        <a:spcBef>
          <a:spcPct val="20000"/>
        </a:spcBef>
        <a:spcAft>
          <a:spcPct val="0"/>
        </a:spcAft>
        <a:buClr>
          <a:srgbClr val="003399"/>
        </a:buClr>
        <a:buSzPct val="80000"/>
        <a:buFont typeface="Wingdings" pitchFamily="2" charset="2"/>
        <a:buChar char="n"/>
        <a:defRPr sz="2000">
          <a:solidFill>
            <a:schemeClr val="tx1"/>
          </a:solidFill>
          <a:latin typeface="+mn-lt"/>
        </a:defRPr>
      </a:lvl8pPr>
      <a:lvl9pPr marL="3886103" indent="-228594" algn="l" rtl="0" eaLnBrk="1" fontAlgn="base" hangingPunct="1">
        <a:spcBef>
          <a:spcPct val="20000"/>
        </a:spcBef>
        <a:spcAft>
          <a:spcPct val="0"/>
        </a:spcAft>
        <a:buClr>
          <a:srgbClr val="003399"/>
        </a:buClr>
        <a:buSzPct val="80000"/>
        <a:buFont typeface="Wingdings" pitchFamily="2" charset="2"/>
        <a:buChar char="n"/>
        <a:defRPr sz="2000">
          <a:solidFill>
            <a:schemeClr val="tx1"/>
          </a:solidFill>
          <a:latin typeface="+mn-lt"/>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160;https:/www.afpc.af.mil/Civilian-Career-Management/Civilian-PCS/"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myfss.us.af.mil/USAFCommunity/s/knowledge-detail?pid=kA0t0000000LHJSCA4"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myfss.us.af.mil/USAFCommunity/s/knowledge-detail?pid=kA0t0000000LHJiC" TargetMode="External"/><Relationship Id="rId2" Type="http://schemas.openxmlformats.org/officeDocument/2006/relationships/hyperlink" Target="https://myfss.us.af.mil/USAFCommunity/s/knowledge-detail?pid=kA0t0000000LHJsCAO"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myfss.us.af.mil/USAFCommunity/s/knowledge-detail?pid=kA0t0000000LHJwCAO" TargetMode="External"/><Relationship Id="rId2" Type="http://schemas.openxmlformats.org/officeDocument/2006/relationships/hyperlink" Target="https://myfss.us.af.mil/USAFCommunity/s/knowledge-detail?pid=kA0t0000000LHJkCAO"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myfss.us.af.mil/USAFCommunity/s/knowledge-detail?pid=kA0t0000000LHJNCA4"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myfss.us.af.mil/USAFCommunity/s/knowledge-detail?pid=kA0t0000000LHJxCAO"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mailto:afpc.dpczpp.pcsamendmentquestion@us.af.mil"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mailto:afpcresourcesoffice@us.af.mil" TargetMode="External"/><Relationship Id="rId2" Type="http://schemas.openxmlformats.org/officeDocument/2006/relationships/hyperlink" Target="https://myfss.us.af.mil/USAFCommunity/s/knowledge-detail?pid=kA0t0000000LHJYCA4"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s://myfss.us.af.mil/USAFCommunity/s/knowledge-detail?pid=kA0t0000000LHJaCAO"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www.nab.usace.army.mil/BusinessWithUs/RealEstate/DNRP.aspx" TargetMode="External"/><Relationship Id="rId2" Type="http://schemas.openxmlformats.org/officeDocument/2006/relationships/hyperlink" Target="mailto:afpcresourcesoffice@us.af.mil"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s://myfss.us.af.mil/USAFCommunity/s/knowledge-detail?pid=kA0t0000000LHJyCAO" TargetMode="External"/><Relationship Id="rId2" Type="http://schemas.openxmlformats.org/officeDocument/2006/relationships/hyperlink" Target="https://myfss.us.af.mil/USAFCommunity/s/knowledge-detail?pid=kA0t0000000LHJzCAO"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s://myfss.us.af.mil/USAFCommunity/s/knowledge-detail?pid=kA0t0000000LHJsCAO"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hyperlink" Target="https://www.defensetravel.dod.mil/Docs/perdiem/JTR.pdf" TargetMode="External"/><Relationship Id="rId7" Type="http://schemas.openxmlformats.org/officeDocument/2006/relationships/hyperlink" Target="https://static.e-publishing.af.mil/production/1/af_a1/publication/dafman36-142/dafman36-142.pdf" TargetMode="External"/><Relationship Id="rId2" Type="http://schemas.openxmlformats.org/officeDocument/2006/relationships/hyperlink" Target="https://www.afpc.af.mil/Civilian-Career-Management/Civilian-PCS/" TargetMode="External"/><Relationship Id="rId1" Type="http://schemas.openxmlformats.org/officeDocument/2006/relationships/slideLayout" Target="../slideLayouts/slideLayout2.xml"/><Relationship Id="rId6" Type="http://schemas.openxmlformats.org/officeDocument/2006/relationships/hyperlink" Target="https://aoprals.state.gov/" TargetMode="External"/><Relationship Id="rId5" Type="http://schemas.openxmlformats.org/officeDocument/2006/relationships/hyperlink" Target="https://www.dfas.mil/CivilianEmployees/Civilian-Permanent-Change-of-Station-PCS/" TargetMode="External"/><Relationship Id="rId4" Type="http://schemas.openxmlformats.org/officeDocument/2006/relationships/hyperlink" Target="https://www.militaryonesource.mil/moving-pcs/" TargetMode="External"/></Relationships>
</file>

<file path=ppt/slides/_rels/slide4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ChangeArrowheads="1"/>
          </p:cNvSpPr>
          <p:nvPr/>
        </p:nvSpPr>
        <p:spPr bwMode="auto">
          <a:xfrm>
            <a:off x="3886200" y="1905000"/>
            <a:ext cx="7783869" cy="4423192"/>
          </a:xfrm>
          <a:prstGeom prst="rect">
            <a:avLst/>
          </a:prstGeom>
          <a:noFill/>
          <a:ln w="9525">
            <a:noFill/>
            <a:miter lim="800000"/>
            <a:headEnd/>
            <a:tailEnd/>
          </a:ln>
        </p:spPr>
        <p:txBody>
          <a:bodyPr lIns="91440" tIns="45720" rIns="91440" bIns="45720" anchor="t"/>
          <a:lstStyle/>
          <a:p>
            <a:pPr algn="r" eaLnBrk="0" hangingPunct="0"/>
            <a:endParaRPr lang="en-US" sz="3200" b="1">
              <a:solidFill>
                <a:srgbClr val="151C77"/>
              </a:solidFill>
              <a:latin typeface="Arial" pitchFamily="34" charset="0"/>
              <a:cs typeface="Arial" pitchFamily="34" charset="0"/>
            </a:endParaRPr>
          </a:p>
          <a:p>
            <a:pPr algn="r" eaLnBrk="0" hangingPunct="0"/>
            <a:r>
              <a:rPr lang="en-US" sz="4400" b="1" kern="1200">
                <a:solidFill>
                  <a:srgbClr val="151C77"/>
                </a:solidFill>
              </a:rPr>
              <a:t>CONUS to </a:t>
            </a:r>
            <a:endParaRPr lang="en-US" sz="4400" b="1">
              <a:solidFill>
                <a:srgbClr val="151C77"/>
              </a:solidFill>
              <a:latin typeface="Arial" pitchFamily="34" charset="0"/>
              <a:cs typeface="Arial" pitchFamily="34" charset="0"/>
            </a:endParaRPr>
          </a:p>
          <a:p>
            <a:pPr algn="r"/>
            <a:r>
              <a:rPr lang="en-US" sz="4400" b="1">
                <a:solidFill>
                  <a:srgbClr val="151C77"/>
                </a:solidFill>
              </a:rPr>
              <a:t>Non-Foreign OCONUS</a:t>
            </a:r>
            <a:r>
              <a:rPr lang="en-US" sz="4400" b="1" kern="1200">
                <a:solidFill>
                  <a:srgbClr val="151C77"/>
                </a:solidFill>
              </a:rPr>
              <a:t> </a:t>
            </a:r>
            <a:br>
              <a:rPr lang="en-US" sz="4400" b="1" kern="1200">
                <a:solidFill>
                  <a:srgbClr val="151C77"/>
                </a:solidFill>
              </a:rPr>
            </a:br>
            <a:r>
              <a:rPr lang="en-US" sz="4400" b="1" kern="1200">
                <a:solidFill>
                  <a:srgbClr val="151C77"/>
                </a:solidFill>
              </a:rPr>
              <a:t>Civilian PCS </a:t>
            </a:r>
            <a:br>
              <a:rPr lang="en-US" sz="4400" b="1" kern="1200">
                <a:solidFill>
                  <a:srgbClr val="151C77"/>
                </a:solidFill>
              </a:rPr>
            </a:br>
            <a:r>
              <a:rPr lang="en-US" sz="4400" b="1" kern="1200">
                <a:solidFill>
                  <a:srgbClr val="151C77"/>
                </a:solidFill>
              </a:rPr>
              <a:t>Briefing</a:t>
            </a:r>
            <a:endParaRPr lang="en-US" sz="4400" b="1">
              <a:solidFill>
                <a:srgbClr val="151C77"/>
              </a:solidFill>
              <a:latin typeface="Arial" pitchFamily="34" charset="0"/>
              <a:cs typeface="Arial" pitchFamily="34" charset="0"/>
            </a:endParaRPr>
          </a:p>
        </p:txBody>
      </p:sp>
      <p:sp>
        <p:nvSpPr>
          <p:cNvPr id="2" name="Rectangle 1"/>
          <p:cNvSpPr/>
          <p:nvPr/>
        </p:nvSpPr>
        <p:spPr>
          <a:xfrm>
            <a:off x="5501290" y="5126758"/>
            <a:ext cx="6096000" cy="707886"/>
          </a:xfrm>
          <a:prstGeom prst="rect">
            <a:avLst/>
          </a:prstGeom>
        </p:spPr>
        <p:txBody>
          <a:bodyPr lIns="91440" tIns="45720" rIns="91440" bIns="45720" anchor="t">
            <a:spAutoFit/>
          </a:bodyPr>
          <a:lstStyle/>
          <a:p>
            <a:pPr lvl="0" algn="r"/>
            <a:r>
              <a:rPr lang="da-DK" sz="2000" b="1" dirty="0">
                <a:solidFill>
                  <a:srgbClr val="000000"/>
                </a:solidFill>
                <a:cs typeface="Arial"/>
              </a:rPr>
              <a:t>AFPC PCS Unit</a:t>
            </a:r>
          </a:p>
          <a:p>
            <a:pPr algn="r"/>
            <a:r>
              <a:rPr lang="da-DK" sz="2000" b="1" dirty="0" err="1">
                <a:solidFill>
                  <a:srgbClr val="000000"/>
                </a:solidFill>
                <a:latin typeface="Arial"/>
                <a:cs typeface="Arial"/>
              </a:rPr>
              <a:t>January</a:t>
            </a:r>
            <a:r>
              <a:rPr lang="da-DK" sz="2000" b="1" dirty="0">
                <a:solidFill>
                  <a:srgbClr val="000000"/>
                </a:solidFill>
                <a:latin typeface="Arial"/>
                <a:cs typeface="Arial"/>
              </a:rPr>
              <a:t> 2026</a:t>
            </a:r>
            <a:endParaRPr lang="da-DK" sz="2000" b="1" dirty="0">
              <a:cs typeface="Arial"/>
            </a:endParaRPr>
          </a:p>
        </p:txBody>
      </p:sp>
    </p:spTree>
    <p:extLst>
      <p:ext uri="{BB962C8B-B14F-4D97-AF65-F5344CB8AC3E}">
        <p14:creationId xmlns:p14="http://schemas.microsoft.com/office/powerpoint/2010/main" val="18494138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44915" y="145815"/>
            <a:ext cx="6837485" cy="993912"/>
          </a:xfrm>
        </p:spPr>
        <p:txBody>
          <a:bodyPr/>
          <a:lstStyle/>
          <a:p>
            <a:pPr algn="ctr"/>
            <a:r>
              <a:rPr lang="en-US" i="1"/>
              <a:t>Selectee Responsibilities</a:t>
            </a:r>
            <a:endParaRPr lang="en-US"/>
          </a:p>
        </p:txBody>
      </p:sp>
      <p:sp>
        <p:nvSpPr>
          <p:cNvPr id="4" name="Slide Number Placeholder 3">
            <a:extLst>
              <a:ext uri="{FF2B5EF4-FFF2-40B4-BE49-F238E27FC236}">
                <a16:creationId xmlns:a16="http://schemas.microsoft.com/office/drawing/2014/main" id="{1432EF40-7F98-099A-C9F7-7020116CF954}"/>
              </a:ext>
            </a:extLst>
          </p:cNvPr>
          <p:cNvSpPr>
            <a:spLocks noGrp="1"/>
          </p:cNvSpPr>
          <p:nvPr>
            <p:ph type="sldNum" sz="quarter" idx="11"/>
          </p:nvPr>
        </p:nvSpPr>
        <p:spPr/>
        <p:txBody>
          <a:bodyPr/>
          <a:lstStyle/>
          <a:p>
            <a:pPr>
              <a:defRPr/>
            </a:pPr>
            <a:fld id="{8742E453-760C-45C9-8C05-6ED692EDA49B}" type="slidenum">
              <a:rPr lang="en-US" smtClean="0"/>
              <a:pPr>
                <a:defRPr/>
              </a:pPr>
              <a:t>10</a:t>
            </a:fld>
            <a:endParaRPr lang="en-US">
              <a:solidFill>
                <a:srgbClr val="808080"/>
              </a:solidFill>
            </a:endParaRPr>
          </a:p>
        </p:txBody>
      </p:sp>
      <p:sp>
        <p:nvSpPr>
          <p:cNvPr id="5" name="Content Placeholder 4">
            <a:extLst>
              <a:ext uri="{FF2B5EF4-FFF2-40B4-BE49-F238E27FC236}">
                <a16:creationId xmlns:a16="http://schemas.microsoft.com/office/drawing/2014/main" id="{CC01968A-0674-9CFB-14A3-9BF8004F1D6C}"/>
              </a:ext>
            </a:extLst>
          </p:cNvPr>
          <p:cNvSpPr>
            <a:spLocks noGrp="1"/>
          </p:cNvSpPr>
          <p:nvPr>
            <p:ph idx="1"/>
          </p:nvPr>
        </p:nvSpPr>
        <p:spPr/>
        <p:txBody>
          <a:bodyPr/>
          <a:lstStyle/>
          <a:p>
            <a:pPr marL="283845" indent="-283845"/>
            <a:r>
              <a:rPr lang="en-US" b="0">
                <a:solidFill>
                  <a:srgbClr val="000000"/>
                </a:solidFill>
                <a:latin typeface="Arial"/>
                <a:cs typeface="Arial"/>
              </a:rPr>
              <a:t>Ensure</a:t>
            </a:r>
            <a:r>
              <a:rPr lang="en-US" b="0">
                <a:cs typeface="Arial"/>
              </a:rPr>
              <a:t> all information and documents are accurate and complete in USA Staffing</a:t>
            </a:r>
            <a:endParaRPr lang="en-US">
              <a:cs typeface="Arial"/>
            </a:endParaRPr>
          </a:p>
          <a:p>
            <a:pPr marL="283845" indent="-283845"/>
            <a:r>
              <a:rPr lang="en-US" b="0">
                <a:solidFill>
                  <a:srgbClr val="000000"/>
                </a:solidFill>
                <a:latin typeface="Arial"/>
                <a:cs typeface="Arial"/>
              </a:rPr>
              <a:t>See</a:t>
            </a:r>
            <a:r>
              <a:rPr lang="en-US" b="0">
                <a:cs typeface="Arial"/>
              </a:rPr>
              <a:t> the PCS Required Documents List below to determine what additional documents and/or forms may be required prior to completing your PCS order</a:t>
            </a:r>
            <a:endParaRPr lang="en-US">
              <a:cs typeface="Arial"/>
            </a:endParaRPr>
          </a:p>
          <a:p>
            <a:pPr marL="0" indent="0">
              <a:buNone/>
            </a:pPr>
            <a:r>
              <a:rPr lang="en-US" b="0">
                <a:cs typeface="Arial"/>
                <a:hlinkClick r:id="rId2"/>
              </a:rPr>
              <a:t>https://www.afpc.af.mil/Civilian-Career-Management/Civilian-PCS/</a:t>
            </a:r>
            <a:endParaRPr lang="en-US">
              <a:cs typeface="Arial"/>
              <a:hlinkClick r:id="rId2"/>
            </a:endParaRPr>
          </a:p>
          <a:p>
            <a:pPr marL="283845" indent="-283845"/>
            <a:r>
              <a:rPr lang="en-US" b="0">
                <a:solidFill>
                  <a:srgbClr val="000000"/>
                </a:solidFill>
                <a:latin typeface="Arial"/>
                <a:cs typeface="Arial"/>
              </a:rPr>
              <a:t>Examples</a:t>
            </a:r>
            <a:r>
              <a:rPr lang="en-US" b="0">
                <a:cs typeface="Arial"/>
              </a:rPr>
              <a:t> include: </a:t>
            </a:r>
          </a:p>
          <a:p>
            <a:pPr marL="688340" indent="-281940"/>
            <a:r>
              <a:rPr lang="en-US" b="0">
                <a:solidFill>
                  <a:srgbClr val="000000"/>
                </a:solidFill>
                <a:latin typeface="Arial"/>
                <a:cs typeface="Arial"/>
              </a:rPr>
              <a:t>Birth</a:t>
            </a:r>
            <a:r>
              <a:rPr lang="en-US" b="0">
                <a:cs typeface="Arial"/>
              </a:rPr>
              <a:t> Certificates and/or custody documents for children under 21 who do not share the same last name of the selectee </a:t>
            </a:r>
          </a:p>
          <a:p>
            <a:pPr marL="688340" lvl="1" indent="-281940"/>
            <a:r>
              <a:rPr lang="en-US" b="0">
                <a:solidFill>
                  <a:srgbClr val="000000"/>
                </a:solidFill>
                <a:latin typeface="Arial"/>
                <a:cs typeface="Arial"/>
              </a:rPr>
              <a:t>Marriage</a:t>
            </a:r>
            <a:r>
              <a:rPr lang="en-US" b="0">
                <a:cs typeface="Arial"/>
              </a:rPr>
              <a:t> certificate for spouse that does not share the same last name as the selectee </a:t>
            </a:r>
            <a:endParaRPr lang="en-US"/>
          </a:p>
          <a:p>
            <a:pPr marL="688340" lvl="1" indent="-281940"/>
            <a:r>
              <a:rPr lang="en-US" b="0">
                <a:solidFill>
                  <a:srgbClr val="000000"/>
                </a:solidFill>
                <a:latin typeface="Arial"/>
                <a:cs typeface="Arial"/>
              </a:rPr>
              <a:t>Physician</a:t>
            </a:r>
            <a:r>
              <a:rPr lang="en-US" b="0">
                <a:cs typeface="Arial"/>
              </a:rPr>
              <a:t> affidavit for children ages 21 and over incapable of self support.</a:t>
            </a:r>
            <a:endParaRPr lang="en-US"/>
          </a:p>
          <a:p>
            <a:pPr marL="688340" lvl="1" indent="-281940"/>
            <a:endParaRPr lang="en-US" b="0">
              <a:cs typeface="Arial"/>
            </a:endParaRPr>
          </a:p>
          <a:p>
            <a:pPr marL="0" indent="0">
              <a:buNone/>
            </a:pPr>
            <a:endParaRPr lang="en-US" b="0">
              <a:cs typeface="Arial"/>
            </a:endParaRPr>
          </a:p>
          <a:p>
            <a:pPr marL="283845" indent="-283845"/>
            <a:endParaRPr lang="en-US">
              <a:cs typeface="Arial"/>
            </a:endParaRPr>
          </a:p>
        </p:txBody>
      </p:sp>
    </p:spTree>
    <p:extLst>
      <p:ext uri="{BB962C8B-B14F-4D97-AF65-F5344CB8AC3E}">
        <p14:creationId xmlns:p14="http://schemas.microsoft.com/office/powerpoint/2010/main" val="4219638040"/>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44915" y="145815"/>
            <a:ext cx="6837485" cy="993912"/>
          </a:xfrm>
        </p:spPr>
        <p:txBody>
          <a:bodyPr/>
          <a:lstStyle/>
          <a:p>
            <a:r>
              <a:rPr lang="en-US" i="1"/>
              <a:t>Selectee Responsibilities (</a:t>
            </a:r>
            <a:r>
              <a:rPr lang="en-US" i="1" err="1"/>
              <a:t>con’t</a:t>
            </a:r>
            <a:r>
              <a:rPr lang="en-US" i="1"/>
              <a:t>)</a:t>
            </a:r>
          </a:p>
        </p:txBody>
      </p:sp>
      <p:sp>
        <p:nvSpPr>
          <p:cNvPr id="3" name="Content Placeholder 2"/>
          <p:cNvSpPr>
            <a:spLocks noGrp="1"/>
          </p:cNvSpPr>
          <p:nvPr>
            <p:ph idx="1"/>
          </p:nvPr>
        </p:nvSpPr>
        <p:spPr>
          <a:xfrm>
            <a:off x="533400" y="1295400"/>
            <a:ext cx="11049000" cy="5037992"/>
          </a:xfrm>
        </p:spPr>
        <p:txBody>
          <a:bodyPr/>
          <a:lstStyle/>
          <a:p>
            <a:pPr marL="283845" indent="-283845"/>
            <a:r>
              <a:rPr lang="en-US"/>
              <a:t>Contact designated PCS Technician if assistance is needed with understanding authorized entitlements and allowances</a:t>
            </a:r>
            <a:endParaRPr lang="en-US">
              <a:cs typeface="Arial"/>
            </a:endParaRPr>
          </a:p>
          <a:p>
            <a:pPr marL="283845" indent="-283845"/>
            <a:r>
              <a:rPr lang="en-US">
                <a:cs typeface="Arial"/>
              </a:rPr>
              <a:t>Once orders are received, contact nearest base transportation management office (TMO) to coordinate movement of household goods (HHG)</a:t>
            </a:r>
          </a:p>
          <a:p>
            <a:pPr marL="283845" indent="-283845"/>
            <a:r>
              <a:rPr lang="en-US">
                <a:cs typeface="Arial"/>
              </a:rPr>
              <a:t>Contact local / base travel management company (TMC) to arrange house hunting trip (HHT)</a:t>
            </a:r>
          </a:p>
          <a:p>
            <a:pPr marL="283845" indent="-283845"/>
            <a:r>
              <a:rPr lang="en-US">
                <a:cs typeface="Arial"/>
              </a:rPr>
              <a:t>Submit travel voucher with local finance office upon return of HHT</a:t>
            </a:r>
          </a:p>
          <a:p>
            <a:pPr marL="283845" indent="-283845"/>
            <a:r>
              <a:rPr lang="en-US">
                <a:cs typeface="Arial"/>
              </a:rPr>
              <a:t>Submit final travel voucher to base finance office upon completion of PCS</a:t>
            </a:r>
            <a:endParaRPr lang="en-US">
              <a:solidFill>
                <a:srgbClr val="000000"/>
              </a:solidFill>
              <a:cs typeface="Arial"/>
            </a:endParaRPr>
          </a:p>
          <a:p>
            <a:pPr marL="283845" indent="-283845"/>
            <a:endParaRPr lang="en-US">
              <a:solidFill>
                <a:srgbClr val="FF0000"/>
              </a:solidFill>
              <a:cs typeface="Arial"/>
            </a:endParaRPr>
          </a:p>
        </p:txBody>
      </p:sp>
      <p:sp>
        <p:nvSpPr>
          <p:cNvPr id="4" name="Slide Number Placeholder 3">
            <a:extLst>
              <a:ext uri="{FF2B5EF4-FFF2-40B4-BE49-F238E27FC236}">
                <a16:creationId xmlns:a16="http://schemas.microsoft.com/office/drawing/2014/main" id="{1432EF40-7F98-099A-C9F7-7020116CF954}"/>
              </a:ext>
            </a:extLst>
          </p:cNvPr>
          <p:cNvSpPr>
            <a:spLocks noGrp="1"/>
          </p:cNvSpPr>
          <p:nvPr>
            <p:ph type="sldNum" sz="quarter" idx="11"/>
          </p:nvPr>
        </p:nvSpPr>
        <p:spPr/>
        <p:txBody>
          <a:bodyPr/>
          <a:lstStyle/>
          <a:p>
            <a:pPr>
              <a:defRPr/>
            </a:pPr>
            <a:fld id="{8742E453-760C-45C9-8C05-6ED692EDA49B}" type="slidenum">
              <a:rPr lang="en-US" smtClean="0"/>
              <a:pPr>
                <a:defRPr/>
              </a:pPr>
              <a:t>11</a:t>
            </a:fld>
            <a:endParaRPr lang="en-US">
              <a:solidFill>
                <a:srgbClr val="808080"/>
              </a:solidFill>
            </a:endParaRPr>
          </a:p>
        </p:txBody>
      </p:sp>
    </p:spTree>
    <p:extLst>
      <p:ext uri="{BB962C8B-B14F-4D97-AF65-F5344CB8AC3E}">
        <p14:creationId xmlns:p14="http://schemas.microsoft.com/office/powerpoint/2010/main" val="2124061235"/>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7492" y="429477"/>
            <a:ext cx="6811108" cy="1002704"/>
          </a:xfrm>
        </p:spPr>
        <p:txBody>
          <a:bodyPr/>
          <a:lstStyle/>
          <a:p>
            <a:r>
              <a:rPr lang="en-US" i="1"/>
              <a:t>Entrance on Duty (EOD)</a:t>
            </a:r>
            <a:br>
              <a:rPr lang="en-US" i="1"/>
            </a:br>
            <a:endParaRPr lang="en-US" i="1"/>
          </a:p>
        </p:txBody>
      </p:sp>
      <p:sp>
        <p:nvSpPr>
          <p:cNvPr id="3" name="Content Placeholder 2"/>
          <p:cNvSpPr>
            <a:spLocks noGrp="1"/>
          </p:cNvSpPr>
          <p:nvPr>
            <p:ph idx="1"/>
          </p:nvPr>
        </p:nvSpPr>
        <p:spPr>
          <a:xfrm>
            <a:off x="533400" y="1286784"/>
            <a:ext cx="11125200" cy="5025813"/>
          </a:xfrm>
        </p:spPr>
        <p:txBody>
          <a:bodyPr/>
          <a:lstStyle/>
          <a:p>
            <a:pPr marL="281940" indent="-280670">
              <a:buNone/>
            </a:pPr>
            <a:r>
              <a:rPr lang="en-US">
                <a:solidFill>
                  <a:srgbClr val="000000"/>
                </a:solidFill>
              </a:rPr>
              <a:t>TIMELINES FOR ESTABLISHING EOD</a:t>
            </a:r>
            <a:endParaRPr lang="en-US">
              <a:cs typeface="Arial"/>
            </a:endParaRPr>
          </a:p>
          <a:p>
            <a:pPr marL="688340" lvl="1" indent="-281940"/>
            <a:r>
              <a:rPr lang="en-US" b="0">
                <a:solidFill>
                  <a:srgbClr val="000000"/>
                </a:solidFill>
              </a:rPr>
              <a:t>When PCS Technician receives all completed forms and supporting documents, the EOD will be established</a:t>
            </a:r>
            <a:endParaRPr lang="en-US" b="0">
              <a:solidFill>
                <a:srgbClr val="000000"/>
              </a:solidFill>
              <a:cs typeface="Arial"/>
            </a:endParaRPr>
          </a:p>
          <a:p>
            <a:pPr marL="688340" lvl="1" indent="-281940"/>
            <a:r>
              <a:rPr lang="en-US" b="0">
                <a:solidFill>
                  <a:srgbClr val="000000"/>
                </a:solidFill>
              </a:rPr>
              <a:t>EODs are set at 65 days out for Non-Foreign OCONUS moves</a:t>
            </a:r>
            <a:endParaRPr lang="en-US" b="0">
              <a:solidFill>
                <a:srgbClr val="000000"/>
              </a:solidFill>
              <a:cs typeface="Arial"/>
            </a:endParaRPr>
          </a:p>
          <a:p>
            <a:pPr marL="688340" lvl="1" indent="-281940"/>
            <a:r>
              <a:rPr lang="en-US" b="0">
                <a:solidFill>
                  <a:srgbClr val="000000"/>
                </a:solidFill>
              </a:rPr>
              <a:t>EODs </a:t>
            </a:r>
            <a:r>
              <a:rPr lang="en-US">
                <a:solidFill>
                  <a:srgbClr val="000000"/>
                </a:solidFill>
              </a:rPr>
              <a:t>must</a:t>
            </a:r>
            <a:r>
              <a:rPr lang="en-US" b="0">
                <a:solidFill>
                  <a:srgbClr val="000000"/>
                </a:solidFill>
              </a:rPr>
              <a:t> be set at the beginning of a new pay period (Sunday)</a:t>
            </a:r>
            <a:endParaRPr lang="en-US" b="0">
              <a:solidFill>
                <a:srgbClr val="000000"/>
              </a:solidFill>
              <a:cs typeface="Arial"/>
            </a:endParaRPr>
          </a:p>
        </p:txBody>
      </p:sp>
      <p:sp>
        <p:nvSpPr>
          <p:cNvPr id="4" name="Slide Number Placeholder 3">
            <a:extLst>
              <a:ext uri="{FF2B5EF4-FFF2-40B4-BE49-F238E27FC236}">
                <a16:creationId xmlns:a16="http://schemas.microsoft.com/office/drawing/2014/main" id="{8E114F4F-FF04-91A7-C6C6-4DD670F5C13D}"/>
              </a:ext>
            </a:extLst>
          </p:cNvPr>
          <p:cNvSpPr>
            <a:spLocks noGrp="1"/>
          </p:cNvSpPr>
          <p:nvPr>
            <p:ph type="sldNum" sz="quarter" idx="11"/>
          </p:nvPr>
        </p:nvSpPr>
        <p:spPr/>
        <p:txBody>
          <a:bodyPr/>
          <a:lstStyle/>
          <a:p>
            <a:pPr>
              <a:defRPr/>
            </a:pPr>
            <a:fld id="{8742E453-760C-45C9-8C05-6ED692EDA49B}" type="slidenum">
              <a:rPr lang="en-US" smtClean="0"/>
              <a:pPr>
                <a:defRPr/>
              </a:pPr>
              <a:t>12</a:t>
            </a:fld>
            <a:endParaRPr lang="en-US">
              <a:solidFill>
                <a:srgbClr val="808080"/>
              </a:solidFill>
            </a:endParaRPr>
          </a:p>
        </p:txBody>
      </p:sp>
      <p:sp>
        <p:nvSpPr>
          <p:cNvPr id="9" name="TextBox 8">
            <a:extLst>
              <a:ext uri="{FF2B5EF4-FFF2-40B4-BE49-F238E27FC236}">
                <a16:creationId xmlns:a16="http://schemas.microsoft.com/office/drawing/2014/main" id="{0E32508A-CD57-9507-30EA-725317A2D380}"/>
              </a:ext>
            </a:extLst>
          </p:cNvPr>
          <p:cNvSpPr txBox="1"/>
          <p:nvPr/>
        </p:nvSpPr>
        <p:spPr>
          <a:xfrm>
            <a:off x="1115063" y="3711180"/>
            <a:ext cx="6118867" cy="2831544"/>
          </a:xfrm>
          <a:prstGeom prst="rect">
            <a:avLst/>
          </a:prstGeom>
          <a:noFill/>
        </p:spPr>
        <p:txBody>
          <a:bodyPr wrap="square" lIns="91440" tIns="45720" rIns="91440" bIns="45720" rtlCol="0" anchor="t">
            <a:spAutoFit/>
          </a:bodyPr>
          <a:lstStyle/>
          <a:p>
            <a:r>
              <a:rPr lang="en-US" sz="2000" b="1" i="1">
                <a:solidFill>
                  <a:srgbClr val="000000"/>
                </a:solidFill>
              </a:rPr>
              <a:t>Example:</a:t>
            </a:r>
            <a:r>
              <a:rPr lang="en-US" sz="2000" i="1">
                <a:solidFill>
                  <a:srgbClr val="000000"/>
                </a:solidFill>
              </a:rPr>
              <a:t> </a:t>
            </a:r>
          </a:p>
          <a:p>
            <a:pPr marL="342900" indent="-342900">
              <a:buFont typeface="Arial" panose="020B0604020202020204" pitchFamily="34" charset="0"/>
              <a:buChar char="•"/>
            </a:pPr>
            <a:r>
              <a:rPr lang="en-US" sz="2000" i="1"/>
              <a:t>Completed</a:t>
            </a:r>
            <a:r>
              <a:rPr lang="en-US" sz="2000" b="0" i="1"/>
              <a:t> PCS-1 and supporting documents </a:t>
            </a:r>
            <a:r>
              <a:rPr lang="en-US" sz="2000" i="1"/>
              <a:t>were received by the PCS technician on </a:t>
            </a:r>
            <a:r>
              <a:rPr lang="en-US" sz="2000" i="1">
                <a:highlight>
                  <a:srgbClr val="FFFF00"/>
                </a:highlight>
                <a:ea typeface="+mn-lt"/>
                <a:cs typeface="+mn-lt"/>
              </a:rPr>
              <a:t>15 Jan 2025</a:t>
            </a:r>
            <a:r>
              <a:rPr lang="en-US" sz="2000" i="1">
                <a:ea typeface="+mn-lt"/>
                <a:cs typeface="+mn-lt"/>
              </a:rPr>
              <a:t>. 65 days from that date is </a:t>
            </a:r>
            <a:r>
              <a:rPr lang="en-US" sz="2000" i="1">
                <a:highlight>
                  <a:srgbClr val="FFFF00"/>
                </a:highlight>
                <a:ea typeface="+mn-lt"/>
                <a:cs typeface="+mn-lt"/>
              </a:rPr>
              <a:t>21 Mar 2025</a:t>
            </a:r>
            <a:r>
              <a:rPr lang="en-US" sz="2000" i="1">
                <a:ea typeface="+mn-lt"/>
                <a:cs typeface="+mn-lt"/>
              </a:rPr>
              <a:t>. The next closest pay period begins on </a:t>
            </a:r>
            <a:r>
              <a:rPr lang="en-US" sz="2000" i="1">
                <a:highlight>
                  <a:srgbClr val="FFFF00"/>
                </a:highlight>
                <a:ea typeface="+mn-lt"/>
                <a:cs typeface="+mn-lt"/>
              </a:rPr>
              <a:t>23 Mar 2025</a:t>
            </a:r>
            <a:r>
              <a:rPr lang="en-US" sz="2000" i="1">
                <a:ea typeface="+mn-lt"/>
                <a:cs typeface="+mn-lt"/>
              </a:rPr>
              <a:t>; therefore, the EOD will be </a:t>
            </a:r>
            <a:r>
              <a:rPr lang="en-US" sz="2000" i="1">
                <a:highlight>
                  <a:srgbClr val="FFFF00"/>
                </a:highlight>
                <a:ea typeface="+mn-lt"/>
                <a:cs typeface="+mn-lt"/>
              </a:rPr>
              <a:t>23 Mar 2025</a:t>
            </a:r>
            <a:r>
              <a:rPr lang="en-US" sz="2000" i="1">
                <a:ea typeface="+mn-lt"/>
                <a:cs typeface="+mn-lt"/>
              </a:rPr>
              <a:t>.</a:t>
            </a:r>
            <a:r>
              <a:rPr lang="en-US" sz="2000"/>
              <a:t> </a:t>
            </a:r>
            <a:endParaRPr lang="en-US" sz="2000" i="1">
              <a:highlight>
                <a:srgbClr val="FFFF00"/>
              </a:highlight>
            </a:endParaRPr>
          </a:p>
          <a:p>
            <a:pPr marL="285750" indent="-285750">
              <a:buFont typeface="Arial" panose="020B0604020202020204" pitchFamily="34" charset="0"/>
              <a:buChar char="•"/>
            </a:pPr>
            <a:endParaRPr lang="en-US" sz="2000" b="0" i="1">
              <a:cs typeface="Arial"/>
            </a:endParaRPr>
          </a:p>
          <a:p>
            <a:endParaRPr lang="en-US"/>
          </a:p>
        </p:txBody>
      </p:sp>
      <p:sp>
        <p:nvSpPr>
          <p:cNvPr id="10" name="Flowchart: Connector 9">
            <a:extLst>
              <a:ext uri="{FF2B5EF4-FFF2-40B4-BE49-F238E27FC236}">
                <a16:creationId xmlns:a16="http://schemas.microsoft.com/office/drawing/2014/main" id="{28578BC4-576E-8010-AF40-8BBFD40DFE25}"/>
              </a:ext>
            </a:extLst>
          </p:cNvPr>
          <p:cNvSpPr/>
          <p:nvPr/>
        </p:nvSpPr>
        <p:spPr bwMode="auto">
          <a:xfrm>
            <a:off x="8534400" y="3901440"/>
            <a:ext cx="304800" cy="282409"/>
          </a:xfrm>
          <a:prstGeom prst="flowChartConnector">
            <a:avLst/>
          </a:prstGeom>
          <a:noFill/>
          <a:ln w="9525">
            <a:noFill/>
            <a:miter lim="800000"/>
            <a:headEnd/>
            <a:tailEnd/>
          </a:ln>
        </p:spPr>
        <p:txBody>
          <a:bodyPr wrap="square" lIns="91440" rIns="91440" rtlCol="0" anchor="ctr">
            <a:spAutoFit/>
          </a:bodyPr>
          <a:lstStyle/>
          <a:p>
            <a:pPr indent="457200" algn="ctr">
              <a:tabLst>
                <a:tab pos="2057400" algn="l"/>
              </a:tabLst>
            </a:pPr>
            <a:endParaRPr lang="en-US" sz="1200" b="1" u="sng">
              <a:cs typeface="Times New Roman" pitchFamily="18" charset="0"/>
            </a:endParaRPr>
          </a:p>
        </p:txBody>
      </p:sp>
      <p:pic>
        <p:nvPicPr>
          <p:cNvPr id="5" name="Picture 4">
            <a:extLst>
              <a:ext uri="{FF2B5EF4-FFF2-40B4-BE49-F238E27FC236}">
                <a16:creationId xmlns:a16="http://schemas.microsoft.com/office/drawing/2014/main" id="{74CB99DD-22F5-E285-5920-B3F3ADE9DEB0}"/>
              </a:ext>
            </a:extLst>
          </p:cNvPr>
          <p:cNvPicPr>
            <a:picLocks noChangeAspect="1"/>
          </p:cNvPicPr>
          <p:nvPr/>
        </p:nvPicPr>
        <p:blipFill>
          <a:blip r:embed="rId3"/>
          <a:stretch>
            <a:fillRect/>
          </a:stretch>
        </p:blipFill>
        <p:spPr>
          <a:xfrm>
            <a:off x="7436328" y="3709643"/>
            <a:ext cx="3305175" cy="2505075"/>
          </a:xfrm>
          <a:prstGeom prst="rect">
            <a:avLst/>
          </a:prstGeom>
        </p:spPr>
      </p:pic>
    </p:spTree>
    <p:extLst>
      <p:ext uri="{BB962C8B-B14F-4D97-AF65-F5344CB8AC3E}">
        <p14:creationId xmlns:p14="http://schemas.microsoft.com/office/powerpoint/2010/main" val="646615356"/>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9">
                                            <p:txEl>
                                              <p:pRg st="1" end="1"/>
                                            </p:txEl>
                                          </p:spTgt>
                                        </p:tgtEl>
                                        <p:attrNameLst>
                                          <p:attrName>style.visibility</p:attrName>
                                        </p:attrNameLst>
                                      </p:cBhvr>
                                      <p:to>
                                        <p:strVal val="visible"/>
                                      </p:to>
                                    </p:set>
                                    <p:animEffect transition="in" filter="fade">
                                      <p:cBhvr>
                                        <p:cTn id="7" dur="1000"/>
                                        <p:tgtEl>
                                          <p:spTgt spid="9">
                                            <p:txEl>
                                              <p:pRg st="1" end="1"/>
                                            </p:txEl>
                                          </p:spTgt>
                                        </p:tgtEl>
                                      </p:cBhvr>
                                    </p:animEffect>
                                    <p:anim calcmode="lin" valueType="num">
                                      <p:cBhvr>
                                        <p:cTn id="8" dur="1000" fill="hold"/>
                                        <p:tgtEl>
                                          <p:spTgt spid="9">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9">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0" y="142737"/>
            <a:ext cx="6837485" cy="993913"/>
          </a:xfrm>
        </p:spPr>
        <p:txBody>
          <a:bodyPr/>
          <a:lstStyle/>
          <a:p>
            <a:r>
              <a:rPr lang="en-US" i="1"/>
              <a:t>Entrance on Duty (EOD) (</a:t>
            </a:r>
            <a:r>
              <a:rPr lang="en-US" i="1" err="1"/>
              <a:t>con’t</a:t>
            </a:r>
            <a:r>
              <a:rPr lang="en-US" i="1"/>
              <a:t>)</a:t>
            </a:r>
          </a:p>
        </p:txBody>
      </p:sp>
      <p:sp>
        <p:nvSpPr>
          <p:cNvPr id="3" name="Content Placeholder 2"/>
          <p:cNvSpPr>
            <a:spLocks noGrp="1"/>
          </p:cNvSpPr>
          <p:nvPr>
            <p:ph idx="1"/>
          </p:nvPr>
        </p:nvSpPr>
        <p:spPr>
          <a:xfrm>
            <a:off x="533399" y="1295400"/>
            <a:ext cx="11257085" cy="4400550"/>
          </a:xfrm>
        </p:spPr>
        <p:txBody>
          <a:bodyPr/>
          <a:lstStyle/>
          <a:p>
            <a:pPr marL="283845" indent="-342900"/>
            <a:r>
              <a:rPr lang="en-US">
                <a:solidFill>
                  <a:srgbClr val="000000"/>
                </a:solidFill>
              </a:rPr>
              <a:t>Exceptions:  </a:t>
            </a:r>
            <a:r>
              <a:rPr lang="en-US" b="0">
                <a:solidFill>
                  <a:srgbClr val="000000"/>
                </a:solidFill>
              </a:rPr>
              <a:t>Senior Executive Service (SES), Civilian Strategic Leader Program (CSLP) Base Realignment &amp; Closure (BRAC) &amp; Priority Placement Program (PPP)</a:t>
            </a:r>
            <a:endParaRPr lang="en-US"/>
          </a:p>
          <a:p>
            <a:pPr marL="688340" lvl="1" indent="-281940"/>
            <a:r>
              <a:rPr lang="en-US" b="0">
                <a:solidFill>
                  <a:srgbClr val="000000"/>
                </a:solidFill>
              </a:rPr>
              <a:t>SES / CSLP EODs are set by the organization and orders processed within 72 hours</a:t>
            </a:r>
            <a:endParaRPr lang="en-US" b="0">
              <a:solidFill>
                <a:srgbClr val="000000"/>
              </a:solidFill>
              <a:cs typeface="Arial"/>
            </a:endParaRPr>
          </a:p>
          <a:p>
            <a:pPr marL="688340" lvl="1" indent="-281940"/>
            <a:r>
              <a:rPr lang="en-US" b="0">
                <a:solidFill>
                  <a:srgbClr val="000000"/>
                </a:solidFill>
              </a:rPr>
              <a:t>PPP EODs are normally set by the organization - must be within 30 days of a valid match for CONUS moves (</a:t>
            </a:r>
            <a:r>
              <a:rPr lang="en-US" b="0"/>
              <a:t>45 days Non-Foreign OCONUS</a:t>
            </a:r>
            <a:r>
              <a:rPr lang="en-US" b="0">
                <a:solidFill>
                  <a:srgbClr val="000000"/>
                </a:solidFill>
              </a:rPr>
              <a:t>) and orders processed within 72 hours</a:t>
            </a:r>
            <a:endParaRPr lang="en-US" b="0">
              <a:solidFill>
                <a:srgbClr val="000000"/>
              </a:solidFill>
              <a:cs typeface="Arial"/>
            </a:endParaRPr>
          </a:p>
          <a:p>
            <a:pPr marL="688340" lvl="1" indent="-281940"/>
            <a:r>
              <a:rPr lang="en-US" b="0">
                <a:solidFill>
                  <a:srgbClr val="000000"/>
                </a:solidFill>
              </a:rPr>
              <a:t>BRAC EODs are set and maintained in accordance with base closure timelines</a:t>
            </a:r>
            <a:endParaRPr lang="en-US" b="0">
              <a:solidFill>
                <a:srgbClr val="000000"/>
              </a:solidFill>
              <a:cs typeface="Arial"/>
            </a:endParaRPr>
          </a:p>
          <a:p>
            <a:pPr marL="802640" lvl="2" indent="0">
              <a:buNone/>
            </a:pPr>
            <a:endParaRPr lang="en-US" b="0">
              <a:solidFill>
                <a:srgbClr val="000000"/>
              </a:solidFill>
              <a:cs typeface="Arial"/>
            </a:endParaRPr>
          </a:p>
          <a:p>
            <a:pPr marL="1370965" lvl="3" indent="0">
              <a:buNone/>
            </a:pPr>
            <a:endParaRPr lang="en-US" sz="1800">
              <a:solidFill>
                <a:srgbClr val="000000"/>
              </a:solidFill>
              <a:cs typeface="Arial"/>
            </a:endParaRPr>
          </a:p>
          <a:p>
            <a:pPr marL="0" indent="0">
              <a:buNone/>
            </a:pPr>
            <a:endParaRPr lang="en-US">
              <a:solidFill>
                <a:srgbClr val="000000"/>
              </a:solidFill>
            </a:endParaRPr>
          </a:p>
          <a:p>
            <a:pPr marL="0" indent="0">
              <a:buNone/>
            </a:pPr>
            <a:endParaRPr lang="en-US"/>
          </a:p>
        </p:txBody>
      </p:sp>
      <p:sp>
        <p:nvSpPr>
          <p:cNvPr id="4" name="Slide Number Placeholder 3">
            <a:extLst>
              <a:ext uri="{FF2B5EF4-FFF2-40B4-BE49-F238E27FC236}">
                <a16:creationId xmlns:a16="http://schemas.microsoft.com/office/drawing/2014/main" id="{9B0CFDDC-853F-A05E-F6BE-E0D82D542F27}"/>
              </a:ext>
            </a:extLst>
          </p:cNvPr>
          <p:cNvSpPr>
            <a:spLocks noGrp="1"/>
          </p:cNvSpPr>
          <p:nvPr>
            <p:ph type="sldNum" sz="quarter" idx="11"/>
          </p:nvPr>
        </p:nvSpPr>
        <p:spPr/>
        <p:txBody>
          <a:bodyPr/>
          <a:lstStyle/>
          <a:p>
            <a:pPr>
              <a:defRPr/>
            </a:pPr>
            <a:fld id="{8742E453-760C-45C9-8C05-6ED692EDA49B}" type="slidenum">
              <a:rPr lang="en-US" smtClean="0"/>
              <a:pPr>
                <a:defRPr/>
              </a:pPr>
              <a:t>13</a:t>
            </a:fld>
            <a:endParaRPr lang="en-US">
              <a:solidFill>
                <a:srgbClr val="808080"/>
              </a:solidFill>
            </a:endParaRPr>
          </a:p>
        </p:txBody>
      </p:sp>
    </p:spTree>
    <p:extLst>
      <p:ext uri="{BB962C8B-B14F-4D97-AF65-F5344CB8AC3E}">
        <p14:creationId xmlns:p14="http://schemas.microsoft.com/office/powerpoint/2010/main" val="2486894494"/>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0" y="152400"/>
            <a:ext cx="6705599" cy="1002704"/>
          </a:xfrm>
        </p:spPr>
        <p:txBody>
          <a:bodyPr/>
          <a:lstStyle/>
          <a:p>
            <a:r>
              <a:rPr lang="en-US" i="1"/>
              <a:t>Travel Time </a:t>
            </a:r>
          </a:p>
        </p:txBody>
      </p:sp>
      <p:sp>
        <p:nvSpPr>
          <p:cNvPr id="3" name="Content Placeholder 2"/>
          <p:cNvSpPr>
            <a:spLocks noGrp="1"/>
          </p:cNvSpPr>
          <p:nvPr>
            <p:ph idx="1"/>
          </p:nvPr>
        </p:nvSpPr>
        <p:spPr>
          <a:xfrm>
            <a:off x="533400" y="1267447"/>
            <a:ext cx="11049000" cy="5144834"/>
          </a:xfrm>
        </p:spPr>
        <p:txBody>
          <a:bodyPr/>
          <a:lstStyle/>
          <a:p>
            <a:pPr marL="283845" indent="-283845"/>
            <a:r>
              <a:rPr lang="en-US" b="0">
                <a:solidFill>
                  <a:srgbClr val="000000"/>
                </a:solidFill>
              </a:rPr>
              <a:t>Employee should begin official travel on the first duty day </a:t>
            </a:r>
            <a:r>
              <a:rPr lang="en-US">
                <a:solidFill>
                  <a:srgbClr val="000000"/>
                </a:solidFill>
              </a:rPr>
              <a:t>following the EOD</a:t>
            </a:r>
            <a:endParaRPr lang="en-US"/>
          </a:p>
          <a:p>
            <a:pPr marL="688340" lvl="1" indent="-281940"/>
            <a:r>
              <a:rPr lang="en-US">
                <a:solidFill>
                  <a:srgbClr val="000000"/>
                </a:solidFill>
              </a:rPr>
              <a:t>It is not required to perform PCS travel on a holiday or weekend, however if travel is performed, those days will be counted as travel days</a:t>
            </a:r>
            <a:endParaRPr lang="en-US">
              <a:solidFill>
                <a:srgbClr val="000000"/>
              </a:solidFill>
              <a:cs typeface="Arial"/>
            </a:endParaRPr>
          </a:p>
          <a:p>
            <a:pPr marL="1026795" lvl="2" indent="-223520"/>
            <a:r>
              <a:rPr lang="en-US">
                <a:solidFill>
                  <a:srgbClr val="000000"/>
                </a:solidFill>
              </a:rPr>
              <a:t>Exceptions: </a:t>
            </a:r>
            <a:r>
              <a:rPr lang="en-US" b="0">
                <a:solidFill>
                  <a:srgbClr val="000000"/>
                </a:solidFill>
              </a:rPr>
              <a:t>RIF, PPP, BRAC, and First Duty Hires</a:t>
            </a:r>
            <a:endParaRPr lang="en-US" b="0">
              <a:solidFill>
                <a:srgbClr val="000000"/>
              </a:solidFill>
              <a:cs typeface="Arial"/>
            </a:endParaRPr>
          </a:p>
          <a:p>
            <a:pPr marL="1599565" lvl="3" indent="-227965"/>
            <a:r>
              <a:rPr lang="en-US" b="0">
                <a:solidFill>
                  <a:srgbClr val="000000"/>
                </a:solidFill>
              </a:rPr>
              <a:t>RIF, PPP and BRAC Employees must travel on losing activity’s time </a:t>
            </a:r>
            <a:endParaRPr lang="en-US" b="0">
              <a:solidFill>
                <a:srgbClr val="000000"/>
              </a:solidFill>
              <a:cs typeface="Arial"/>
            </a:endParaRPr>
          </a:p>
          <a:p>
            <a:pPr marL="1599565" lvl="3" indent="-227965"/>
            <a:r>
              <a:rPr lang="en-US" b="0">
                <a:solidFill>
                  <a:srgbClr val="000000"/>
                </a:solidFill>
                <a:latin typeface="Arial"/>
                <a:cs typeface="Arial"/>
              </a:rPr>
              <a:t>First</a:t>
            </a:r>
            <a:r>
              <a:rPr lang="en-US" b="0">
                <a:solidFill>
                  <a:srgbClr val="000000"/>
                </a:solidFill>
                <a:ea typeface="+mn-lt"/>
                <a:cs typeface="+mn-lt"/>
              </a:rPr>
              <a:t> Duty hires will begin travel on their EOD date and will report for their first duty day on their On or About (O/A) date (as of 16 Dec 2024)</a:t>
            </a:r>
            <a:endParaRPr lang="en-US" b="0">
              <a:solidFill>
                <a:srgbClr val="000000"/>
              </a:solidFill>
              <a:cs typeface="Arial"/>
            </a:endParaRPr>
          </a:p>
          <a:p>
            <a:pPr marL="283845" indent="-283845"/>
            <a:r>
              <a:rPr lang="en-US" b="0">
                <a:solidFill>
                  <a:srgbClr val="000000"/>
                </a:solidFill>
              </a:rPr>
              <a:t>Actual Reporting date is determined by the number of travel days authorized  </a:t>
            </a:r>
            <a:endParaRPr lang="en-US" b="0">
              <a:solidFill>
                <a:srgbClr val="000000"/>
              </a:solidFill>
              <a:cs typeface="Arial"/>
            </a:endParaRPr>
          </a:p>
          <a:p>
            <a:pPr marL="688340" lvl="1" indent="-281940"/>
            <a:r>
              <a:rPr lang="en-US" b="0">
                <a:solidFill>
                  <a:srgbClr val="000000"/>
                </a:solidFill>
              </a:rPr>
              <a:t>Leave En-Route: </a:t>
            </a:r>
            <a:r>
              <a:rPr lang="en-US" sz="2100" b="0">
                <a:solidFill>
                  <a:srgbClr val="000000"/>
                </a:solidFill>
              </a:rPr>
              <a:t>Leave taken after departure from the old duty station but prior to arrival at the new duty station </a:t>
            </a:r>
            <a:r>
              <a:rPr lang="en-US" sz="2100">
                <a:solidFill>
                  <a:srgbClr val="000000"/>
                </a:solidFill>
              </a:rPr>
              <a:t>must</a:t>
            </a:r>
            <a:r>
              <a:rPr lang="en-US" sz="2100" b="0">
                <a:solidFill>
                  <a:srgbClr val="000000"/>
                </a:solidFill>
              </a:rPr>
              <a:t> be approved in advance of travel by the gaining supervisor</a:t>
            </a:r>
            <a:endParaRPr lang="en-US" b="0">
              <a:solidFill>
                <a:srgbClr val="000000"/>
              </a:solidFill>
            </a:endParaRPr>
          </a:p>
          <a:p>
            <a:pPr marL="1026795" lvl="2" indent="-223520"/>
            <a:r>
              <a:rPr lang="en-US" b="0">
                <a:solidFill>
                  <a:srgbClr val="000000"/>
                </a:solidFill>
              </a:rPr>
              <a:t>If approved, the reporting date will be adjusted </a:t>
            </a:r>
            <a:endParaRPr lang="en-US" b="0">
              <a:solidFill>
                <a:srgbClr val="000000"/>
              </a:solidFill>
              <a:cs typeface="Arial"/>
            </a:endParaRPr>
          </a:p>
          <a:p>
            <a:pPr marL="803275" lvl="2" indent="0">
              <a:buNone/>
            </a:pPr>
            <a:endParaRPr lang="en-US">
              <a:solidFill>
                <a:srgbClr val="000000"/>
              </a:solidFill>
            </a:endParaRPr>
          </a:p>
          <a:p>
            <a:pPr marL="1371600" lvl="3" indent="0">
              <a:buNone/>
            </a:pPr>
            <a:endParaRPr lang="en-US" sz="1800"/>
          </a:p>
        </p:txBody>
      </p:sp>
      <p:sp>
        <p:nvSpPr>
          <p:cNvPr id="4" name="Slide Number Placeholder 3">
            <a:extLst>
              <a:ext uri="{FF2B5EF4-FFF2-40B4-BE49-F238E27FC236}">
                <a16:creationId xmlns:a16="http://schemas.microsoft.com/office/drawing/2014/main" id="{DC345749-9C5B-EDA9-161A-49C21F55E3E7}"/>
              </a:ext>
            </a:extLst>
          </p:cNvPr>
          <p:cNvSpPr>
            <a:spLocks noGrp="1"/>
          </p:cNvSpPr>
          <p:nvPr>
            <p:ph type="sldNum" sz="quarter" idx="11"/>
          </p:nvPr>
        </p:nvSpPr>
        <p:spPr/>
        <p:txBody>
          <a:bodyPr/>
          <a:lstStyle/>
          <a:p>
            <a:pPr>
              <a:defRPr/>
            </a:pPr>
            <a:fld id="{8742E453-760C-45C9-8C05-6ED692EDA49B}" type="slidenum">
              <a:rPr lang="en-US" smtClean="0"/>
              <a:pPr>
                <a:defRPr/>
              </a:pPr>
              <a:t>14</a:t>
            </a:fld>
            <a:endParaRPr lang="en-US">
              <a:solidFill>
                <a:srgbClr val="808080"/>
              </a:solidFill>
            </a:endParaRPr>
          </a:p>
        </p:txBody>
      </p:sp>
    </p:spTree>
    <p:extLst>
      <p:ext uri="{BB962C8B-B14F-4D97-AF65-F5344CB8AC3E}">
        <p14:creationId xmlns:p14="http://schemas.microsoft.com/office/powerpoint/2010/main" val="2926527499"/>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24046" y="53975"/>
            <a:ext cx="6758354" cy="993912"/>
          </a:xfrm>
        </p:spPr>
        <p:txBody>
          <a:bodyPr/>
          <a:lstStyle/>
          <a:p>
            <a:r>
              <a:rPr lang="en-US" i="1"/>
              <a:t>Travel Time </a:t>
            </a:r>
            <a:br>
              <a:rPr lang="en-US" i="1"/>
            </a:br>
            <a:r>
              <a:rPr lang="en-US" i="1"/>
              <a:t>(</a:t>
            </a:r>
            <a:r>
              <a:rPr lang="en-US" i="1" err="1"/>
              <a:t>con’t</a:t>
            </a:r>
            <a:r>
              <a:rPr lang="en-US" i="1"/>
              <a:t>)</a:t>
            </a:r>
          </a:p>
        </p:txBody>
      </p:sp>
      <p:sp>
        <p:nvSpPr>
          <p:cNvPr id="3" name="Content Placeholder 2"/>
          <p:cNvSpPr>
            <a:spLocks noGrp="1"/>
          </p:cNvSpPr>
          <p:nvPr>
            <p:ph idx="1"/>
          </p:nvPr>
        </p:nvSpPr>
        <p:spPr>
          <a:xfrm>
            <a:off x="609600" y="1242832"/>
            <a:ext cx="10972800" cy="4800600"/>
          </a:xfrm>
        </p:spPr>
        <p:txBody>
          <a:bodyPr/>
          <a:lstStyle/>
          <a:p>
            <a:r>
              <a:rPr lang="en-US" b="0">
                <a:solidFill>
                  <a:srgbClr val="000000"/>
                </a:solidFill>
              </a:rPr>
              <a:t>Dependent Travel: If dependent does not travel concurrently with employee, it is considered delayed and </a:t>
            </a:r>
            <a:r>
              <a:rPr lang="en-US">
                <a:solidFill>
                  <a:srgbClr val="000000"/>
                </a:solidFill>
              </a:rPr>
              <a:t>must</a:t>
            </a:r>
            <a:r>
              <a:rPr lang="en-US" b="0">
                <a:solidFill>
                  <a:srgbClr val="000000"/>
                </a:solidFill>
              </a:rPr>
              <a:t> be noted on PCS order</a:t>
            </a:r>
            <a:endParaRPr lang="en-US">
              <a:solidFill>
                <a:srgbClr val="000000"/>
              </a:solidFill>
            </a:endParaRPr>
          </a:p>
          <a:p>
            <a:pPr marL="808044" lvl="1" indent="-342900"/>
            <a:r>
              <a:rPr lang="en-US" i="1"/>
              <a:t>All travel and transportation must be completed </a:t>
            </a:r>
            <a:r>
              <a:rPr lang="en-US" i="1">
                <a:solidFill>
                  <a:srgbClr val="FF0000"/>
                </a:solidFill>
              </a:rPr>
              <a:t>within 1 year </a:t>
            </a:r>
            <a:r>
              <a:rPr lang="en-US" i="1"/>
              <a:t>from the employee’s date of physically reporting for duty. </a:t>
            </a:r>
          </a:p>
          <a:p>
            <a:pPr marL="808044" lvl="1" indent="-342900"/>
            <a:r>
              <a:rPr lang="en-US" i="1"/>
              <a:t>Employee will be responsible for authorized travel and transportation costs incurred </a:t>
            </a:r>
            <a:r>
              <a:rPr lang="en-US" i="1">
                <a:solidFill>
                  <a:srgbClr val="FF0000"/>
                </a:solidFill>
              </a:rPr>
              <a:t>after the 1 year </a:t>
            </a:r>
            <a:r>
              <a:rPr lang="en-US" i="1"/>
              <a:t>anniversary date of the transfer or appointment effective date (Ref: JTR, Para, 053712)</a:t>
            </a:r>
          </a:p>
          <a:p>
            <a:endParaRPr lang="en-US"/>
          </a:p>
        </p:txBody>
      </p:sp>
      <p:sp>
        <p:nvSpPr>
          <p:cNvPr id="4" name="Slide Number Placeholder 3">
            <a:extLst>
              <a:ext uri="{FF2B5EF4-FFF2-40B4-BE49-F238E27FC236}">
                <a16:creationId xmlns:a16="http://schemas.microsoft.com/office/drawing/2014/main" id="{3C40A6E8-512B-96EA-FD22-08FD9AB38A06}"/>
              </a:ext>
            </a:extLst>
          </p:cNvPr>
          <p:cNvSpPr>
            <a:spLocks noGrp="1"/>
          </p:cNvSpPr>
          <p:nvPr>
            <p:ph type="sldNum" sz="quarter" idx="11"/>
          </p:nvPr>
        </p:nvSpPr>
        <p:spPr/>
        <p:txBody>
          <a:bodyPr/>
          <a:lstStyle/>
          <a:p>
            <a:pPr>
              <a:defRPr/>
            </a:pPr>
            <a:fld id="{8742E453-760C-45C9-8C05-6ED692EDA49B}" type="slidenum">
              <a:rPr lang="en-US" smtClean="0"/>
              <a:pPr>
                <a:defRPr/>
              </a:pPr>
              <a:t>15</a:t>
            </a:fld>
            <a:endParaRPr lang="en-US">
              <a:solidFill>
                <a:srgbClr val="808080"/>
              </a:solidFill>
            </a:endParaRPr>
          </a:p>
        </p:txBody>
      </p:sp>
    </p:spTree>
    <p:extLst>
      <p:ext uri="{BB962C8B-B14F-4D97-AF65-F5344CB8AC3E}">
        <p14:creationId xmlns:p14="http://schemas.microsoft.com/office/powerpoint/2010/main" val="1691830967"/>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0" y="152400"/>
            <a:ext cx="6837485" cy="993912"/>
          </a:xfrm>
        </p:spPr>
        <p:txBody>
          <a:bodyPr/>
          <a:lstStyle/>
          <a:p>
            <a:r>
              <a:rPr lang="en-US" i="1"/>
              <a:t>Mandatory Allowances</a:t>
            </a:r>
            <a:br>
              <a:rPr lang="en-US" i="1"/>
            </a:br>
            <a:r>
              <a:rPr lang="en-US" i="1"/>
              <a:t>(1 of </a:t>
            </a:r>
            <a:r>
              <a:rPr lang="en-US"/>
              <a:t>6</a:t>
            </a:r>
            <a:r>
              <a:rPr lang="en-US" i="1">
                <a:solidFill>
                  <a:srgbClr val="002060"/>
                </a:solidFill>
              </a:rPr>
              <a:t>)</a:t>
            </a:r>
          </a:p>
        </p:txBody>
      </p:sp>
      <p:sp>
        <p:nvSpPr>
          <p:cNvPr id="3" name="Content Placeholder 2"/>
          <p:cNvSpPr>
            <a:spLocks noGrp="1"/>
          </p:cNvSpPr>
          <p:nvPr>
            <p:ph idx="1"/>
          </p:nvPr>
        </p:nvSpPr>
        <p:spPr>
          <a:xfrm>
            <a:off x="495300" y="1290095"/>
            <a:ext cx="11201400" cy="5090746"/>
          </a:xfrm>
        </p:spPr>
        <p:txBody>
          <a:bodyPr/>
          <a:lstStyle/>
          <a:p>
            <a:pPr marL="344170" indent="-342900"/>
            <a:r>
              <a:rPr lang="en-US" b="0" i="0">
                <a:effectLst/>
              </a:rPr>
              <a:t>Once an agency decision is made to pay or reimburse relocation expenses all the mandatory allowances must be paid or reimbursed.</a:t>
            </a:r>
            <a:r>
              <a:rPr lang="en-US" b="0"/>
              <a:t> </a:t>
            </a:r>
            <a:r>
              <a:rPr lang="en-US" i="1">
                <a:effectLst/>
              </a:rPr>
              <a:t>Ref:</a:t>
            </a:r>
            <a:r>
              <a:rPr lang="en-US" i="1"/>
              <a:t> </a:t>
            </a:r>
            <a:r>
              <a:rPr lang="en-US" i="1">
                <a:effectLst/>
              </a:rPr>
              <a:t>JTR Ch. 5 Part F 0536, and FTR §302-3</a:t>
            </a:r>
            <a:endParaRPr lang="en-US"/>
          </a:p>
          <a:p>
            <a:pPr marL="749300" lvl="1" indent="-342900"/>
            <a:r>
              <a:rPr lang="en-US" b="0" i="0">
                <a:effectLst/>
                <a:latin typeface="-apple-system"/>
              </a:rPr>
              <a:t>The Agency may not negotiate, deny, or reduce these allowances when the civilian employee meets the eligibility requirements.</a:t>
            </a:r>
          </a:p>
          <a:p>
            <a:pPr marL="749300" lvl="1" indent="-342900"/>
            <a:r>
              <a:rPr lang="en-US" b="0" i="0">
                <a:solidFill>
                  <a:srgbClr val="242424"/>
                </a:solidFill>
                <a:effectLst/>
              </a:rPr>
              <a:t>Case-by-case factors, such as cost-effectiveness, labor market conditions, and difficulty in filling the vacancy, form the basis for determining whether to offer PCS allowances. </a:t>
            </a:r>
            <a:endParaRPr lang="en-US" b="0" i="0">
              <a:solidFill>
                <a:srgbClr val="242424"/>
              </a:solidFill>
              <a:effectLst/>
              <a:cs typeface="Arial"/>
            </a:endParaRPr>
          </a:p>
          <a:p>
            <a:pPr marL="1087120" lvl="2" indent="-342900"/>
            <a:r>
              <a:rPr lang="en-US" b="0" i="0">
                <a:solidFill>
                  <a:srgbClr val="242424"/>
                </a:solidFill>
                <a:effectLst/>
              </a:rPr>
              <a:t>Budget constraints do not justify denying PCS allowances. </a:t>
            </a:r>
            <a:r>
              <a:rPr lang="en-US" i="1">
                <a:effectLst/>
              </a:rPr>
              <a:t>Ref:  JTR Ch. 5 Part F 053705</a:t>
            </a:r>
            <a:endParaRPr lang="en-US" b="0" i="0" u="sng">
              <a:effectLst/>
              <a:cs typeface="Arial"/>
            </a:endParaRPr>
          </a:p>
          <a:p>
            <a:pPr marL="749300" lvl="1" indent="-342900"/>
            <a:r>
              <a:rPr lang="en-US">
                <a:cs typeface="Arial"/>
              </a:rPr>
              <a:t>These mandatory allowances include:</a:t>
            </a:r>
          </a:p>
          <a:p>
            <a:pPr marL="1087120" lvl="2" indent="-342900"/>
            <a:r>
              <a:rPr lang="en-US" b="0">
                <a:cs typeface="Arial"/>
              </a:rPr>
              <a:t>Transportation &amp; Per Diem – Employee &amp; Authorized Dependent(s)</a:t>
            </a:r>
          </a:p>
          <a:p>
            <a:pPr marL="1087120" lvl="2" indent="-342900"/>
            <a:r>
              <a:rPr lang="en-US" b="0">
                <a:cs typeface="Arial"/>
              </a:rPr>
              <a:t>Miscellaneous Expense Allowance (MEA) when moving a household</a:t>
            </a:r>
          </a:p>
          <a:p>
            <a:pPr marL="1087120" lvl="2" indent="-342900"/>
            <a:r>
              <a:rPr lang="en-US" b="0">
                <a:cs typeface="Arial"/>
              </a:rPr>
              <a:t>Transportation of Household Goods (HHG), including Storage in Transit (SIT)</a:t>
            </a:r>
          </a:p>
          <a:p>
            <a:pPr marL="1087120" lvl="2" indent="-342900"/>
            <a:r>
              <a:rPr lang="en-US" b="0">
                <a:cs typeface="Arial"/>
              </a:rPr>
              <a:t>Real Estate/Unexpired Lease Expenses (Not authorized for Retirement / Separation)</a:t>
            </a:r>
          </a:p>
          <a:p>
            <a:pPr marL="1087120" lvl="2" indent="-342900"/>
            <a:r>
              <a:rPr lang="en-US" b="0">
                <a:cs typeface="Arial"/>
              </a:rPr>
              <a:t>Relocation Income Tax Allowance (RITA)</a:t>
            </a:r>
          </a:p>
          <a:p>
            <a:pPr marL="687070" lvl="1" indent="-280670">
              <a:buNone/>
            </a:pPr>
            <a:endParaRPr lang="en-US">
              <a:cs typeface="Arial"/>
            </a:endParaRPr>
          </a:p>
          <a:p>
            <a:pPr marL="687070" lvl="1" indent="-280670">
              <a:buNone/>
            </a:pPr>
            <a:endParaRPr lang="en-US" i="1">
              <a:cs typeface="Arial"/>
            </a:endParaRPr>
          </a:p>
          <a:p>
            <a:pPr marL="283845" indent="-283845"/>
            <a:endParaRPr lang="en-US">
              <a:cs typeface="Arial"/>
            </a:endParaRPr>
          </a:p>
        </p:txBody>
      </p:sp>
      <p:sp>
        <p:nvSpPr>
          <p:cNvPr id="4" name="Slide Number Placeholder 3">
            <a:extLst>
              <a:ext uri="{FF2B5EF4-FFF2-40B4-BE49-F238E27FC236}">
                <a16:creationId xmlns:a16="http://schemas.microsoft.com/office/drawing/2014/main" id="{C33706DC-1802-1D46-5EDF-DB8AAAB9F2C6}"/>
              </a:ext>
            </a:extLst>
          </p:cNvPr>
          <p:cNvSpPr>
            <a:spLocks noGrp="1"/>
          </p:cNvSpPr>
          <p:nvPr>
            <p:ph type="sldNum" sz="quarter" idx="11"/>
          </p:nvPr>
        </p:nvSpPr>
        <p:spPr/>
        <p:txBody>
          <a:bodyPr/>
          <a:lstStyle/>
          <a:p>
            <a:pPr>
              <a:defRPr/>
            </a:pPr>
            <a:fld id="{8742E453-760C-45C9-8C05-6ED692EDA49B}" type="slidenum">
              <a:rPr lang="en-US" smtClean="0"/>
              <a:pPr>
                <a:defRPr/>
              </a:pPr>
              <a:t>16</a:t>
            </a:fld>
            <a:endParaRPr lang="en-US">
              <a:solidFill>
                <a:srgbClr val="808080"/>
              </a:solidFill>
            </a:endParaRPr>
          </a:p>
        </p:txBody>
      </p:sp>
    </p:spTree>
    <p:extLst>
      <p:ext uri="{BB962C8B-B14F-4D97-AF65-F5344CB8AC3E}">
        <p14:creationId xmlns:p14="http://schemas.microsoft.com/office/powerpoint/2010/main" val="849746117"/>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0" y="152400"/>
            <a:ext cx="6837485" cy="993912"/>
          </a:xfrm>
        </p:spPr>
        <p:txBody>
          <a:bodyPr/>
          <a:lstStyle/>
          <a:p>
            <a:r>
              <a:rPr lang="en-US" i="1"/>
              <a:t>Mandatory Allowances</a:t>
            </a:r>
            <a:br>
              <a:rPr lang="en-US" i="1"/>
            </a:br>
            <a:r>
              <a:rPr lang="en-US" i="1"/>
              <a:t>(2 of </a:t>
            </a:r>
            <a:r>
              <a:rPr lang="en-US"/>
              <a:t>6</a:t>
            </a:r>
            <a:r>
              <a:rPr lang="en-US" i="1">
                <a:solidFill>
                  <a:srgbClr val="002060"/>
                </a:solidFill>
              </a:rPr>
              <a:t>)</a:t>
            </a:r>
          </a:p>
        </p:txBody>
      </p:sp>
      <p:sp>
        <p:nvSpPr>
          <p:cNvPr id="3" name="Content Placeholder 2"/>
          <p:cNvSpPr>
            <a:spLocks noGrp="1"/>
          </p:cNvSpPr>
          <p:nvPr>
            <p:ph idx="1"/>
          </p:nvPr>
        </p:nvSpPr>
        <p:spPr>
          <a:xfrm>
            <a:off x="495300" y="1290095"/>
            <a:ext cx="11201400" cy="5090746"/>
          </a:xfrm>
        </p:spPr>
        <p:txBody>
          <a:bodyPr/>
          <a:lstStyle/>
          <a:p>
            <a:pPr marL="281940" indent="-280670">
              <a:buNone/>
            </a:pPr>
            <a:r>
              <a:rPr lang="en-US"/>
              <a:t>TRANSPORTATION &amp; PER DIEM - Employee &amp; authorized dependent(s)</a:t>
            </a:r>
          </a:p>
          <a:p>
            <a:pPr marL="283845" indent="-283845"/>
            <a:r>
              <a:rPr lang="en-US" b="0"/>
              <a:t>Includes travel between old and new Permanent Duty Station (PDS) – Privately Owned Vehicle (POV) or airfare, lodging, meals &amp; incidentals while in a travel status</a:t>
            </a:r>
            <a:endParaRPr lang="en-US" b="0">
              <a:cs typeface="Arial"/>
            </a:endParaRPr>
          </a:p>
          <a:p>
            <a:pPr marL="283845" indent="-283845"/>
            <a:r>
              <a:rPr lang="en-US" b="0"/>
              <a:t>It is </a:t>
            </a:r>
            <a:r>
              <a:rPr lang="en-US"/>
              <a:t>mandatory</a:t>
            </a:r>
            <a:r>
              <a:rPr lang="en-US" b="0"/>
              <a:t> policy for all travelers to use an available Travel Management Company (TMC) for all official transportation requirements</a:t>
            </a:r>
            <a:endParaRPr lang="en-US" b="0">
              <a:cs typeface="Arial"/>
            </a:endParaRPr>
          </a:p>
          <a:p>
            <a:pPr marL="283845" indent="-283845"/>
            <a:r>
              <a:rPr lang="en-US" b="0"/>
              <a:t>If airfare is utilized, employee </a:t>
            </a:r>
            <a:r>
              <a:rPr lang="en-US"/>
              <a:t>must</a:t>
            </a:r>
            <a:r>
              <a:rPr lang="en-US" b="0"/>
              <a:t> book with a contracted carrier</a:t>
            </a:r>
            <a:endParaRPr lang="en-US" b="0">
              <a:cs typeface="Arial"/>
            </a:endParaRPr>
          </a:p>
          <a:p>
            <a:pPr marL="283845" indent="-283845"/>
            <a:r>
              <a:rPr lang="en-US" b="0"/>
              <a:t>It is the general policy of the DoD that the Gov’t Travel Charge Card (GTCC) be used to pay for official travel and transportation related expenses </a:t>
            </a:r>
            <a:endParaRPr lang="en-US" b="0">
              <a:cs typeface="Arial"/>
            </a:endParaRPr>
          </a:p>
          <a:p>
            <a:pPr marL="688340" lvl="1" indent="-281940"/>
            <a:r>
              <a:rPr lang="en-US" b="0"/>
              <a:t>If individual is not a GTCC holder, tickets should be purchased using a GTCC centrally billed account (CBA) </a:t>
            </a:r>
            <a:endParaRPr lang="en-US" b="0">
              <a:cs typeface="Arial"/>
            </a:endParaRPr>
          </a:p>
          <a:p>
            <a:pPr marL="688340" lvl="1" indent="-281940"/>
            <a:r>
              <a:rPr lang="en-US" b="0"/>
              <a:t>Rental Car reimbursement at Gov’t expense for PCS travel is </a:t>
            </a:r>
            <a:r>
              <a:rPr lang="en-US">
                <a:solidFill>
                  <a:srgbClr val="FF0000"/>
                </a:solidFill>
              </a:rPr>
              <a:t>NOT</a:t>
            </a:r>
            <a:r>
              <a:rPr lang="en-US" b="0"/>
              <a:t> authorized</a:t>
            </a:r>
            <a:endParaRPr lang="en-US" b="0">
              <a:cs typeface="Arial"/>
            </a:endParaRPr>
          </a:p>
          <a:p>
            <a:pPr marL="283845" indent="-283845"/>
            <a:r>
              <a:rPr lang="en-US" b="0">
                <a:solidFill>
                  <a:srgbClr val="000000"/>
                </a:solidFill>
              </a:rPr>
              <a:t>Employee and Dependent travel must be completed within </a:t>
            </a:r>
            <a:r>
              <a:rPr lang="en-US">
                <a:solidFill>
                  <a:srgbClr val="FF0000"/>
                </a:solidFill>
              </a:rPr>
              <a:t>1 year</a:t>
            </a:r>
            <a:r>
              <a:rPr lang="en-US" b="0">
                <a:solidFill>
                  <a:srgbClr val="FF0000"/>
                </a:solidFill>
              </a:rPr>
              <a:t> </a:t>
            </a:r>
            <a:r>
              <a:rPr lang="en-US" b="0">
                <a:solidFill>
                  <a:srgbClr val="000000"/>
                </a:solidFill>
              </a:rPr>
              <a:t>from the employee’s transfer or appointment effective date </a:t>
            </a:r>
            <a:endParaRPr lang="en-US" b="0">
              <a:solidFill>
                <a:srgbClr val="000000"/>
              </a:solidFill>
              <a:cs typeface="Arial"/>
            </a:endParaRPr>
          </a:p>
          <a:p>
            <a:pPr marL="688340" lvl="1" indent="-281940"/>
            <a:endParaRPr lang="en-US" b="0">
              <a:cs typeface="Arial"/>
            </a:endParaRPr>
          </a:p>
          <a:p>
            <a:pPr marL="687070" lvl="1" indent="-280670">
              <a:buNone/>
            </a:pPr>
            <a:endParaRPr lang="en-US" i="1">
              <a:solidFill>
                <a:schemeClr val="tx2"/>
              </a:solidFill>
              <a:cs typeface="Arial"/>
            </a:endParaRPr>
          </a:p>
          <a:p>
            <a:pPr marL="283845" indent="-283845"/>
            <a:endParaRPr lang="en-US">
              <a:cs typeface="Arial"/>
            </a:endParaRPr>
          </a:p>
        </p:txBody>
      </p:sp>
      <p:sp>
        <p:nvSpPr>
          <p:cNvPr id="4" name="Slide Number Placeholder 3">
            <a:extLst>
              <a:ext uri="{FF2B5EF4-FFF2-40B4-BE49-F238E27FC236}">
                <a16:creationId xmlns:a16="http://schemas.microsoft.com/office/drawing/2014/main" id="{C33706DC-1802-1D46-5EDF-DB8AAAB9F2C6}"/>
              </a:ext>
            </a:extLst>
          </p:cNvPr>
          <p:cNvSpPr>
            <a:spLocks noGrp="1"/>
          </p:cNvSpPr>
          <p:nvPr>
            <p:ph type="sldNum" sz="quarter" idx="11"/>
          </p:nvPr>
        </p:nvSpPr>
        <p:spPr/>
        <p:txBody>
          <a:bodyPr/>
          <a:lstStyle/>
          <a:p>
            <a:pPr>
              <a:defRPr/>
            </a:pPr>
            <a:fld id="{8742E453-760C-45C9-8C05-6ED692EDA49B}" type="slidenum">
              <a:rPr lang="en-US" smtClean="0"/>
              <a:pPr>
                <a:defRPr/>
              </a:pPr>
              <a:t>17</a:t>
            </a:fld>
            <a:endParaRPr lang="en-US">
              <a:solidFill>
                <a:srgbClr val="808080"/>
              </a:solidFill>
            </a:endParaRPr>
          </a:p>
        </p:txBody>
      </p:sp>
    </p:spTree>
    <p:extLst>
      <p:ext uri="{BB962C8B-B14F-4D97-AF65-F5344CB8AC3E}">
        <p14:creationId xmlns:p14="http://schemas.microsoft.com/office/powerpoint/2010/main" val="1988147004"/>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00600" y="152400"/>
            <a:ext cx="6890238" cy="993912"/>
          </a:xfrm>
        </p:spPr>
        <p:txBody>
          <a:bodyPr/>
          <a:lstStyle/>
          <a:p>
            <a:r>
              <a:rPr lang="en-US" i="1"/>
              <a:t>Mandatory Allowances</a:t>
            </a:r>
            <a:br>
              <a:rPr lang="en-US" i="1"/>
            </a:br>
            <a:r>
              <a:rPr lang="en-US" i="1"/>
              <a:t>(</a:t>
            </a:r>
            <a:r>
              <a:rPr lang="en-US"/>
              <a:t>3</a:t>
            </a:r>
            <a:r>
              <a:rPr lang="en-US" i="1"/>
              <a:t> of </a:t>
            </a:r>
            <a:r>
              <a:rPr lang="en-US"/>
              <a:t>6</a:t>
            </a:r>
            <a:r>
              <a:rPr lang="en-US" i="1">
                <a:solidFill>
                  <a:srgbClr val="002060"/>
                </a:solidFill>
              </a:rPr>
              <a:t>)</a:t>
            </a:r>
            <a:endParaRPr lang="en-US" i="1"/>
          </a:p>
        </p:txBody>
      </p:sp>
      <p:sp>
        <p:nvSpPr>
          <p:cNvPr id="3" name="Content Placeholder 2"/>
          <p:cNvSpPr>
            <a:spLocks noGrp="1"/>
          </p:cNvSpPr>
          <p:nvPr>
            <p:ph idx="1"/>
          </p:nvPr>
        </p:nvSpPr>
        <p:spPr>
          <a:xfrm>
            <a:off x="533400" y="1285699"/>
            <a:ext cx="11049000" cy="5099538"/>
          </a:xfrm>
        </p:spPr>
        <p:txBody>
          <a:bodyPr/>
          <a:lstStyle/>
          <a:p>
            <a:pPr marL="283845" indent="-283845"/>
            <a:r>
              <a:rPr lang="en-US"/>
              <a:t>MISCELLANEOUS EXPENSE ALLOWANCE (MEA) when moving a household </a:t>
            </a:r>
          </a:p>
          <a:p>
            <a:pPr marL="688340" lvl="1" indent="-281940"/>
            <a:r>
              <a:rPr lang="en-US" b="0"/>
              <a:t>Fixed rate paid at $905 w/out dependents &amp; $1,810 w/dependents</a:t>
            </a:r>
            <a:endParaRPr lang="en-US" b="0">
              <a:cs typeface="Arial"/>
            </a:endParaRPr>
          </a:p>
          <a:p>
            <a:pPr marL="688340" lvl="1" indent="-281940"/>
            <a:r>
              <a:rPr lang="en-US" b="0"/>
              <a:t>Actual reimbursement may be authorized</a:t>
            </a:r>
            <a:endParaRPr lang="en-US" b="0">
              <a:cs typeface="Arial"/>
            </a:endParaRPr>
          </a:p>
          <a:p>
            <a:pPr marL="1026795" lvl="2" indent="-223520"/>
            <a:r>
              <a:rPr lang="en-US" b="0"/>
              <a:t>Employees with dependents - reimbursement cannot exceed two weeks of employee’s basic salary rate</a:t>
            </a:r>
            <a:endParaRPr lang="en-US" b="0">
              <a:cs typeface="Arial"/>
            </a:endParaRPr>
          </a:p>
          <a:p>
            <a:pPr marL="1026795" lvl="2" indent="-223520"/>
            <a:r>
              <a:rPr lang="en-US" b="0"/>
              <a:t>Employees without dependents – reimbursement cannot exceed one week of employee’s basic salary rate</a:t>
            </a:r>
            <a:endParaRPr lang="en-US" b="0">
              <a:cs typeface="Arial"/>
            </a:endParaRPr>
          </a:p>
          <a:p>
            <a:pPr marL="1026795" lvl="2" indent="-223520"/>
            <a:r>
              <a:rPr lang="en-US" b="0"/>
              <a:t>Information on MEA, and types of expenses covered, can be accessed on the myFSS website at: </a:t>
            </a:r>
            <a:r>
              <a:rPr lang="en-US" sz="1800" b="0">
                <a:ea typeface="+mn-lt"/>
                <a:cs typeface="+mn-lt"/>
                <a:hlinkClick r:id="rId2"/>
              </a:rPr>
              <a:t>https://myfss.us.af.mil/USAFCommunity/s/knowledge-detail?pid=kA0t0000000LHJSCA4</a:t>
            </a:r>
            <a:r>
              <a:rPr lang="en-US" sz="1800" b="0">
                <a:ea typeface="+mn-lt"/>
                <a:cs typeface="+mn-lt"/>
              </a:rPr>
              <a:t> </a:t>
            </a:r>
            <a:endParaRPr lang="en-US" sz="1800">
              <a:ea typeface="+mn-lt"/>
              <a:cs typeface="+mn-lt"/>
            </a:endParaRPr>
          </a:p>
          <a:p>
            <a:pPr marL="1026795" lvl="2" indent="-223520"/>
            <a:r>
              <a:rPr lang="en-US" b="0">
                <a:solidFill>
                  <a:srgbClr val="000000"/>
                </a:solidFill>
              </a:rPr>
              <a:t>First duty station moves, SES last moves, separation and retirement moves not eligible</a:t>
            </a:r>
            <a:endParaRPr lang="en-US" b="0">
              <a:solidFill>
                <a:srgbClr val="000000"/>
              </a:solidFill>
              <a:cs typeface="Arial"/>
            </a:endParaRPr>
          </a:p>
          <a:p>
            <a:pPr marL="1083945" lvl="2" indent="-342900">
              <a:lnSpc>
                <a:spcPct val="80000"/>
              </a:lnSpc>
              <a:buNone/>
            </a:pPr>
            <a:endParaRPr lang="en-US" b="0">
              <a:solidFill>
                <a:srgbClr val="000000"/>
              </a:solidFill>
              <a:cs typeface="Arial"/>
            </a:endParaRPr>
          </a:p>
        </p:txBody>
      </p:sp>
      <p:sp>
        <p:nvSpPr>
          <p:cNvPr id="4" name="Slide Number Placeholder 3">
            <a:extLst>
              <a:ext uri="{FF2B5EF4-FFF2-40B4-BE49-F238E27FC236}">
                <a16:creationId xmlns:a16="http://schemas.microsoft.com/office/drawing/2014/main" id="{23F39F1E-5AB4-FC06-31EE-2A6B1DE98B11}"/>
              </a:ext>
            </a:extLst>
          </p:cNvPr>
          <p:cNvSpPr>
            <a:spLocks noGrp="1"/>
          </p:cNvSpPr>
          <p:nvPr>
            <p:ph type="sldNum" sz="quarter" idx="11"/>
          </p:nvPr>
        </p:nvSpPr>
        <p:spPr/>
        <p:txBody>
          <a:bodyPr/>
          <a:lstStyle/>
          <a:p>
            <a:pPr>
              <a:defRPr/>
            </a:pPr>
            <a:fld id="{8742E453-760C-45C9-8C05-6ED692EDA49B}" type="slidenum">
              <a:rPr lang="en-US" smtClean="0"/>
              <a:pPr>
                <a:defRPr/>
              </a:pPr>
              <a:t>18</a:t>
            </a:fld>
            <a:endParaRPr lang="en-US">
              <a:solidFill>
                <a:srgbClr val="808080"/>
              </a:solidFill>
            </a:endParaRPr>
          </a:p>
        </p:txBody>
      </p:sp>
    </p:spTree>
    <p:extLst>
      <p:ext uri="{BB962C8B-B14F-4D97-AF65-F5344CB8AC3E}">
        <p14:creationId xmlns:p14="http://schemas.microsoft.com/office/powerpoint/2010/main" val="2751916439"/>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44915" y="152400"/>
            <a:ext cx="6837485" cy="1002704"/>
          </a:xfrm>
        </p:spPr>
        <p:txBody>
          <a:bodyPr/>
          <a:lstStyle/>
          <a:p>
            <a:r>
              <a:rPr lang="en-US" i="1"/>
              <a:t>Mandatory Allowances</a:t>
            </a:r>
            <a:br>
              <a:rPr lang="en-US" i="1"/>
            </a:br>
            <a:r>
              <a:rPr lang="en-US" i="1"/>
              <a:t>(</a:t>
            </a:r>
            <a:r>
              <a:rPr lang="en-US"/>
              <a:t>4</a:t>
            </a:r>
            <a:r>
              <a:rPr lang="en-US" i="1"/>
              <a:t> of </a:t>
            </a:r>
            <a:r>
              <a:rPr lang="en-US"/>
              <a:t>6</a:t>
            </a:r>
            <a:r>
              <a:rPr lang="en-US" i="1">
                <a:solidFill>
                  <a:srgbClr val="002060"/>
                </a:solidFill>
              </a:rPr>
              <a:t>)</a:t>
            </a:r>
            <a:endParaRPr lang="en-US" i="1"/>
          </a:p>
        </p:txBody>
      </p:sp>
      <p:sp>
        <p:nvSpPr>
          <p:cNvPr id="3" name="Content Placeholder 2"/>
          <p:cNvSpPr>
            <a:spLocks noGrp="1"/>
          </p:cNvSpPr>
          <p:nvPr>
            <p:ph idx="1"/>
          </p:nvPr>
        </p:nvSpPr>
        <p:spPr>
          <a:xfrm>
            <a:off x="504496" y="1342074"/>
            <a:ext cx="11183006" cy="5184811"/>
          </a:xfrm>
        </p:spPr>
        <p:txBody>
          <a:bodyPr/>
          <a:lstStyle/>
          <a:p>
            <a:pPr marL="0" indent="0">
              <a:buNone/>
            </a:pPr>
            <a:r>
              <a:rPr lang="en-US"/>
              <a:t>Transportation of Household Goods (HHG), Including Storage in Transit (SIT)</a:t>
            </a:r>
            <a:endParaRPr lang="en-US" b="0">
              <a:ea typeface="+mn-lt"/>
              <a:cs typeface="+mn-lt"/>
            </a:endParaRPr>
          </a:p>
          <a:p>
            <a:pPr marL="283845" indent="-283845">
              <a:spcBef>
                <a:spcPts val="1800"/>
              </a:spcBef>
              <a:spcAft>
                <a:spcPts val="100"/>
              </a:spcAft>
              <a:buFont typeface="Wingdings"/>
            </a:pPr>
            <a:r>
              <a:rPr lang="en-US" b="0"/>
              <a:t>HHG authorized up to 18,000 </a:t>
            </a:r>
            <a:r>
              <a:rPr lang="en-US" b="0" err="1"/>
              <a:t>lbs</a:t>
            </a:r>
            <a:r>
              <a:rPr lang="en-US" b="0"/>
              <a:t> plus 2,000 (or 10 percent) of packing material allowance</a:t>
            </a:r>
            <a:endParaRPr lang="en-US" b="0">
              <a:ea typeface="+mn-lt"/>
              <a:cs typeface="+mn-lt"/>
            </a:endParaRPr>
          </a:p>
          <a:p>
            <a:pPr marL="283845" indent="-283845">
              <a:spcBef>
                <a:spcPts val="1800"/>
              </a:spcBef>
              <a:spcAft>
                <a:spcPts val="100"/>
              </a:spcAft>
              <a:buFont typeface="Wingdings"/>
            </a:pPr>
            <a:r>
              <a:rPr lang="en-US" b="0"/>
              <a:t>Must be shipped within </a:t>
            </a:r>
            <a:r>
              <a:rPr lang="en-US">
                <a:solidFill>
                  <a:srgbClr val="FF0000"/>
                </a:solidFill>
              </a:rPr>
              <a:t>12 months </a:t>
            </a:r>
            <a:r>
              <a:rPr lang="en-US" b="0"/>
              <a:t>of date employee reported to new duty location</a:t>
            </a:r>
            <a:endParaRPr lang="en-US" b="0">
              <a:ea typeface="+mn-lt"/>
              <a:cs typeface="+mn-lt"/>
            </a:endParaRPr>
          </a:p>
          <a:p>
            <a:pPr marL="283845" indent="-283845">
              <a:spcBef>
                <a:spcPts val="1800"/>
              </a:spcBef>
              <a:spcAft>
                <a:spcPts val="100"/>
              </a:spcAft>
              <a:buFont typeface="Wingdings"/>
            </a:pPr>
            <a:r>
              <a:rPr lang="en-US" b="0">
                <a:ea typeface="+mn-lt"/>
                <a:cs typeface="+mn-lt"/>
              </a:rPr>
              <a:t>Government Bill of Lading (GBL) - Govt arranges w/carrier &amp; responsible for payment </a:t>
            </a:r>
          </a:p>
          <a:p>
            <a:pPr marL="283845" indent="-283845">
              <a:spcBef>
                <a:spcPts val="1800"/>
              </a:spcBef>
              <a:spcAft>
                <a:spcPts val="100"/>
              </a:spcAft>
              <a:buFont typeface="Wingdings"/>
            </a:pPr>
            <a:r>
              <a:rPr lang="en-US" b="0"/>
              <a:t>Self-Move - </a:t>
            </a:r>
            <a:r>
              <a:rPr lang="en-US" sz="1900" b="0"/>
              <a:t>Employee arranges their own HHG transportation and pays for the move</a:t>
            </a:r>
            <a:endParaRPr lang="en-US" b="0">
              <a:ea typeface="+mn-lt"/>
              <a:cs typeface="+mn-lt"/>
            </a:endParaRPr>
          </a:p>
          <a:p>
            <a:pPr marL="688340" lvl="1" indent="-281940">
              <a:buFont typeface="Wingdings"/>
              <a:buChar char="n"/>
            </a:pPr>
            <a:r>
              <a:rPr lang="en-US" b="0">
                <a:solidFill>
                  <a:srgbClr val="000000"/>
                </a:solidFill>
                <a:ea typeface="+mn-lt"/>
                <a:cs typeface="+mn-lt"/>
              </a:rPr>
              <a:t>Reimbursement is limited to the actual expenses incurred by the employee, NTE the cost of a government arranged move</a:t>
            </a:r>
          </a:p>
          <a:p>
            <a:pPr marL="283845" indent="-342900">
              <a:spcBef>
                <a:spcPts val="1800"/>
              </a:spcBef>
              <a:spcAft>
                <a:spcPts val="0"/>
              </a:spcAft>
            </a:pPr>
            <a:r>
              <a:rPr lang="en-US" b="0">
                <a:solidFill>
                  <a:srgbClr val="000000"/>
                </a:solidFill>
                <a:ea typeface="+mn-lt"/>
                <a:cs typeface="+mn-lt"/>
              </a:rPr>
              <a:t>Transportation</a:t>
            </a:r>
            <a:r>
              <a:rPr lang="en-US" b="0">
                <a:ea typeface="+mn-lt"/>
                <a:cs typeface="+mn-lt"/>
              </a:rPr>
              <a:t> of mobile home (including a boat) used as a primary residence in lieu of HHG transportation (not to exceed cost of HHG shipment)</a:t>
            </a:r>
          </a:p>
          <a:p>
            <a:pPr marL="803275" lvl="2" indent="0">
              <a:buNone/>
            </a:pPr>
            <a:endParaRPr lang="en-US" b="0">
              <a:cs typeface="Arial"/>
            </a:endParaRPr>
          </a:p>
          <a:p>
            <a:pPr marL="688340" lvl="1" indent="-281940"/>
            <a:endParaRPr lang="en-US" b="0">
              <a:solidFill>
                <a:srgbClr val="000000"/>
              </a:solidFill>
              <a:cs typeface="Arial"/>
            </a:endParaRPr>
          </a:p>
          <a:p>
            <a:pPr marL="803275" lvl="2" indent="0">
              <a:buNone/>
            </a:pPr>
            <a:endParaRPr lang="en-US" b="0">
              <a:cs typeface="Arial"/>
            </a:endParaRPr>
          </a:p>
          <a:p>
            <a:pPr marL="0" indent="0">
              <a:buNone/>
            </a:pPr>
            <a:endParaRPr lang="en-US">
              <a:cs typeface="Arial"/>
            </a:endParaRPr>
          </a:p>
        </p:txBody>
      </p:sp>
      <p:sp>
        <p:nvSpPr>
          <p:cNvPr id="4" name="Slide Number Placeholder 3">
            <a:extLst>
              <a:ext uri="{FF2B5EF4-FFF2-40B4-BE49-F238E27FC236}">
                <a16:creationId xmlns:a16="http://schemas.microsoft.com/office/drawing/2014/main" id="{9E867E39-4663-47D4-0EF9-907DB05136D7}"/>
              </a:ext>
            </a:extLst>
          </p:cNvPr>
          <p:cNvSpPr>
            <a:spLocks noGrp="1"/>
          </p:cNvSpPr>
          <p:nvPr>
            <p:ph type="sldNum" sz="quarter" idx="11"/>
          </p:nvPr>
        </p:nvSpPr>
        <p:spPr/>
        <p:txBody>
          <a:bodyPr/>
          <a:lstStyle/>
          <a:p>
            <a:pPr>
              <a:defRPr/>
            </a:pPr>
            <a:fld id="{8742E453-760C-45C9-8C05-6ED692EDA49B}" type="slidenum">
              <a:rPr lang="en-US" smtClean="0"/>
              <a:pPr>
                <a:defRPr/>
              </a:pPr>
              <a:t>19</a:t>
            </a:fld>
            <a:endParaRPr lang="en-US">
              <a:solidFill>
                <a:srgbClr val="808080"/>
              </a:solidFill>
            </a:endParaRPr>
          </a:p>
        </p:txBody>
      </p:sp>
    </p:spTree>
    <p:extLst>
      <p:ext uri="{BB962C8B-B14F-4D97-AF65-F5344CB8AC3E}">
        <p14:creationId xmlns:p14="http://schemas.microsoft.com/office/powerpoint/2010/main" val="371994324"/>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00600" y="304800"/>
            <a:ext cx="6881446" cy="844443"/>
          </a:xfrm>
        </p:spPr>
        <p:txBody>
          <a:bodyPr/>
          <a:lstStyle/>
          <a:p>
            <a:r>
              <a:rPr lang="en-US" i="1"/>
              <a:t>Agenda</a:t>
            </a:r>
          </a:p>
        </p:txBody>
      </p:sp>
      <p:sp>
        <p:nvSpPr>
          <p:cNvPr id="3" name="Content Placeholder 2"/>
          <p:cNvSpPr>
            <a:spLocks noGrp="1"/>
          </p:cNvSpPr>
          <p:nvPr>
            <p:ph idx="1"/>
          </p:nvPr>
        </p:nvSpPr>
        <p:spPr>
          <a:xfrm>
            <a:off x="609600" y="1238291"/>
            <a:ext cx="11072446" cy="5182908"/>
          </a:xfrm>
        </p:spPr>
        <p:txBody>
          <a:bodyPr numCol="2"/>
          <a:lstStyle/>
          <a:p>
            <a:pPr marL="342900" indent="-342900">
              <a:lnSpc>
                <a:spcPct val="90000"/>
              </a:lnSpc>
            </a:pPr>
            <a:r>
              <a:rPr lang="en-US" sz="1800">
                <a:solidFill>
                  <a:srgbClr val="000000"/>
                </a:solidFill>
              </a:rPr>
              <a:t>Purpose</a:t>
            </a:r>
            <a:endParaRPr lang="en-US" sz="1800">
              <a:solidFill>
                <a:srgbClr val="000000"/>
              </a:solidFill>
              <a:cs typeface="Arial"/>
            </a:endParaRPr>
          </a:p>
          <a:p>
            <a:pPr marL="342900" indent="-342900">
              <a:lnSpc>
                <a:spcPct val="90000"/>
              </a:lnSpc>
            </a:pPr>
            <a:r>
              <a:rPr lang="en-US" sz="1800"/>
              <a:t>Definitions</a:t>
            </a:r>
            <a:endParaRPr lang="en-US" sz="1800">
              <a:cs typeface="Arial"/>
            </a:endParaRPr>
          </a:p>
          <a:p>
            <a:pPr marL="342900" indent="-342900">
              <a:lnSpc>
                <a:spcPct val="90000"/>
              </a:lnSpc>
            </a:pPr>
            <a:r>
              <a:rPr lang="en-US" sz="1800">
                <a:solidFill>
                  <a:srgbClr val="000000"/>
                </a:solidFill>
              </a:rPr>
              <a:t>PCS Process Steps</a:t>
            </a:r>
            <a:endParaRPr lang="en-US" sz="1800">
              <a:solidFill>
                <a:srgbClr val="000000"/>
              </a:solidFill>
              <a:cs typeface="Arial"/>
            </a:endParaRPr>
          </a:p>
          <a:p>
            <a:pPr marL="342900" indent="-342900">
              <a:lnSpc>
                <a:spcPct val="90000"/>
              </a:lnSpc>
            </a:pPr>
            <a:r>
              <a:rPr lang="en-US" sz="1800">
                <a:solidFill>
                  <a:srgbClr val="000000"/>
                </a:solidFill>
              </a:rPr>
              <a:t>Selectee Responsibilities</a:t>
            </a:r>
            <a:endParaRPr lang="en-US" sz="1800">
              <a:solidFill>
                <a:srgbClr val="000000"/>
              </a:solidFill>
              <a:cs typeface="Arial"/>
            </a:endParaRPr>
          </a:p>
          <a:p>
            <a:pPr marL="342900" indent="-342900">
              <a:lnSpc>
                <a:spcPct val="90000"/>
              </a:lnSpc>
            </a:pPr>
            <a:r>
              <a:rPr lang="en-US" sz="1800">
                <a:solidFill>
                  <a:srgbClr val="000000"/>
                </a:solidFill>
              </a:rPr>
              <a:t>Entrance on Duty</a:t>
            </a:r>
            <a:endParaRPr lang="en-US" sz="1800">
              <a:solidFill>
                <a:srgbClr val="000000"/>
              </a:solidFill>
              <a:cs typeface="Arial"/>
            </a:endParaRPr>
          </a:p>
          <a:p>
            <a:pPr marL="342900" indent="-342900">
              <a:lnSpc>
                <a:spcPct val="90000"/>
              </a:lnSpc>
              <a:spcBef>
                <a:spcPts val="1200"/>
              </a:spcBef>
            </a:pPr>
            <a:r>
              <a:rPr lang="en-US" sz="1800">
                <a:solidFill>
                  <a:srgbClr val="000000"/>
                </a:solidFill>
              </a:rPr>
              <a:t>Travel Time</a:t>
            </a:r>
            <a:endParaRPr lang="en-US" sz="1800">
              <a:solidFill>
                <a:srgbClr val="000000"/>
              </a:solidFill>
              <a:cs typeface="Arial"/>
            </a:endParaRPr>
          </a:p>
          <a:p>
            <a:pPr marL="342900" indent="-342900">
              <a:lnSpc>
                <a:spcPct val="90000"/>
              </a:lnSpc>
              <a:spcBef>
                <a:spcPts val="1200"/>
              </a:spcBef>
            </a:pPr>
            <a:r>
              <a:rPr lang="en-US" sz="1800">
                <a:solidFill>
                  <a:srgbClr val="000000"/>
                </a:solidFill>
              </a:rPr>
              <a:t>Mandatory Allowances </a:t>
            </a:r>
            <a:r>
              <a:rPr lang="en-US" sz="1800">
                <a:solidFill>
                  <a:srgbClr val="000000"/>
                </a:solidFill>
                <a:cs typeface="Arial"/>
              </a:rPr>
              <a:t> </a:t>
            </a:r>
          </a:p>
          <a:p>
            <a:pPr marL="342900" indent="-342900">
              <a:lnSpc>
                <a:spcPct val="90000"/>
              </a:lnSpc>
              <a:spcBef>
                <a:spcPts val="1200"/>
              </a:spcBef>
            </a:pPr>
            <a:r>
              <a:rPr lang="en-US" sz="1800">
                <a:solidFill>
                  <a:srgbClr val="000000"/>
                </a:solidFill>
              </a:rPr>
              <a:t>Discretionary Allowances</a:t>
            </a:r>
            <a:endParaRPr lang="en-US" sz="1800">
              <a:cs typeface="Arial"/>
            </a:endParaRPr>
          </a:p>
          <a:p>
            <a:pPr marL="342900" indent="-342900">
              <a:lnSpc>
                <a:spcPct val="90000"/>
              </a:lnSpc>
              <a:spcBef>
                <a:spcPts val="1200"/>
              </a:spcBef>
            </a:pPr>
            <a:r>
              <a:rPr lang="en-US" sz="1800">
                <a:solidFill>
                  <a:srgbClr val="000000"/>
                </a:solidFill>
              </a:rPr>
              <a:t>PCS Restriction(s)</a:t>
            </a:r>
            <a:endParaRPr lang="en-US" sz="1800">
              <a:solidFill>
                <a:srgbClr val="000000"/>
              </a:solidFill>
              <a:cs typeface="Arial"/>
            </a:endParaRPr>
          </a:p>
          <a:p>
            <a:pPr marL="342900" indent="-342900">
              <a:lnSpc>
                <a:spcPct val="90000"/>
              </a:lnSpc>
              <a:spcBef>
                <a:spcPts val="1200"/>
              </a:spcBef>
            </a:pPr>
            <a:r>
              <a:rPr lang="en-US" sz="1800">
                <a:solidFill>
                  <a:srgbClr val="000000"/>
                </a:solidFill>
              </a:rPr>
              <a:t>PCS Tax Notification</a:t>
            </a:r>
            <a:endParaRPr lang="en-US" sz="1800">
              <a:solidFill>
                <a:srgbClr val="000000"/>
              </a:solidFill>
              <a:cs typeface="Arial"/>
            </a:endParaRPr>
          </a:p>
          <a:p>
            <a:pPr marL="342900" indent="-342900">
              <a:lnSpc>
                <a:spcPct val="90000"/>
              </a:lnSpc>
              <a:spcBef>
                <a:spcPts val="1200"/>
              </a:spcBef>
            </a:pPr>
            <a:r>
              <a:rPr lang="en-US" sz="1800">
                <a:solidFill>
                  <a:srgbClr val="000000"/>
                </a:solidFill>
              </a:rPr>
              <a:t>PCS Order Status Check</a:t>
            </a:r>
            <a:endParaRPr lang="en-US" sz="1800">
              <a:solidFill>
                <a:srgbClr val="000000"/>
              </a:solidFill>
              <a:cs typeface="Arial"/>
            </a:endParaRPr>
          </a:p>
          <a:p>
            <a:pPr marL="342900" indent="-342900">
              <a:lnSpc>
                <a:spcPct val="90000"/>
              </a:lnSpc>
              <a:spcBef>
                <a:spcPts val="1200"/>
              </a:spcBef>
            </a:pPr>
            <a:r>
              <a:rPr lang="en-US" sz="1800">
                <a:solidFill>
                  <a:srgbClr val="000000"/>
                </a:solidFill>
              </a:rPr>
              <a:t>Acronym Listing</a:t>
            </a:r>
            <a:endParaRPr lang="en-US" sz="1800">
              <a:solidFill>
                <a:srgbClr val="000000"/>
              </a:solidFill>
              <a:cs typeface="Arial"/>
            </a:endParaRPr>
          </a:p>
          <a:p>
            <a:pPr marL="342900" indent="-342900">
              <a:lnSpc>
                <a:spcPct val="90000"/>
              </a:lnSpc>
              <a:spcBef>
                <a:spcPts val="1200"/>
              </a:spcBef>
            </a:pPr>
            <a:r>
              <a:rPr lang="en-US" sz="1800">
                <a:solidFill>
                  <a:srgbClr val="000000"/>
                </a:solidFill>
              </a:rPr>
              <a:t>Information / Resources</a:t>
            </a:r>
            <a:endParaRPr lang="en-US" sz="1800">
              <a:solidFill>
                <a:srgbClr val="000000"/>
              </a:solidFill>
              <a:cs typeface="Arial"/>
            </a:endParaRPr>
          </a:p>
          <a:p>
            <a:pPr marL="342900" indent="-342900">
              <a:lnSpc>
                <a:spcPct val="90000"/>
              </a:lnSpc>
            </a:pPr>
            <a:endParaRPr lang="en-US" sz="1800">
              <a:solidFill>
                <a:srgbClr val="000000"/>
              </a:solidFill>
              <a:cs typeface="Arial"/>
            </a:endParaRPr>
          </a:p>
          <a:p>
            <a:pPr marL="342900" indent="-342900">
              <a:lnSpc>
                <a:spcPct val="90000"/>
              </a:lnSpc>
            </a:pPr>
            <a:endParaRPr lang="en-US" sz="1800">
              <a:solidFill>
                <a:srgbClr val="000000"/>
              </a:solidFill>
              <a:cs typeface="Arial"/>
            </a:endParaRPr>
          </a:p>
          <a:p>
            <a:pPr marL="0" indent="0">
              <a:buNone/>
            </a:pPr>
            <a:endParaRPr lang="en-US" sz="1800">
              <a:cs typeface="Arial"/>
            </a:endParaRPr>
          </a:p>
        </p:txBody>
      </p:sp>
      <p:sp>
        <p:nvSpPr>
          <p:cNvPr id="4" name="Slide Number Placeholder 3">
            <a:extLst>
              <a:ext uri="{FF2B5EF4-FFF2-40B4-BE49-F238E27FC236}">
                <a16:creationId xmlns:a16="http://schemas.microsoft.com/office/drawing/2014/main" id="{50E32539-24DB-D212-531B-569A6F40C3B1}"/>
              </a:ext>
            </a:extLst>
          </p:cNvPr>
          <p:cNvSpPr>
            <a:spLocks noGrp="1"/>
          </p:cNvSpPr>
          <p:nvPr>
            <p:ph type="sldNum" sz="quarter" idx="11"/>
          </p:nvPr>
        </p:nvSpPr>
        <p:spPr/>
        <p:txBody>
          <a:bodyPr/>
          <a:lstStyle/>
          <a:p>
            <a:pPr>
              <a:defRPr/>
            </a:pPr>
            <a:fld id="{8742E453-760C-45C9-8C05-6ED692EDA49B}" type="slidenum">
              <a:rPr lang="en-US" smtClean="0"/>
              <a:pPr>
                <a:defRPr/>
              </a:pPr>
              <a:t>2</a:t>
            </a:fld>
            <a:endParaRPr lang="en-US">
              <a:solidFill>
                <a:srgbClr val="808080"/>
              </a:solidFill>
            </a:endParaRPr>
          </a:p>
        </p:txBody>
      </p:sp>
    </p:spTree>
    <p:extLst>
      <p:ext uri="{BB962C8B-B14F-4D97-AF65-F5344CB8AC3E}">
        <p14:creationId xmlns:p14="http://schemas.microsoft.com/office/powerpoint/2010/main" val="3789729665"/>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EC56A2-2325-9190-F003-98AA22EB1C18}"/>
              </a:ext>
            </a:extLst>
          </p:cNvPr>
          <p:cNvSpPr>
            <a:spLocks noGrp="1"/>
          </p:cNvSpPr>
          <p:nvPr>
            <p:ph type="title"/>
          </p:nvPr>
        </p:nvSpPr>
        <p:spPr/>
        <p:txBody>
          <a:bodyPr/>
          <a:lstStyle/>
          <a:p>
            <a:r>
              <a:rPr lang="en-US" sz="3500">
                <a:cs typeface="Arial"/>
              </a:rPr>
              <a:t>Mandatory Allowances</a:t>
            </a:r>
            <a:br>
              <a:rPr lang="en-US" sz="3500">
                <a:cs typeface="Arial"/>
              </a:rPr>
            </a:br>
            <a:r>
              <a:rPr lang="en-US" sz="3500">
                <a:cs typeface="Arial"/>
              </a:rPr>
              <a:t>(4 of 6</a:t>
            </a:r>
            <a:r>
              <a:rPr lang="en-US" sz="3500">
                <a:solidFill>
                  <a:srgbClr val="002060"/>
                </a:solidFill>
                <a:cs typeface="Arial"/>
              </a:rPr>
              <a:t>)</a:t>
            </a:r>
            <a:endParaRPr lang="en-US"/>
          </a:p>
        </p:txBody>
      </p:sp>
      <p:sp>
        <p:nvSpPr>
          <p:cNvPr id="3" name="Content Placeholder 2">
            <a:extLst>
              <a:ext uri="{FF2B5EF4-FFF2-40B4-BE49-F238E27FC236}">
                <a16:creationId xmlns:a16="http://schemas.microsoft.com/office/drawing/2014/main" id="{FAEE451E-E3A4-EE5F-20FA-EE68A8DE6D4F}"/>
              </a:ext>
            </a:extLst>
          </p:cNvPr>
          <p:cNvSpPr>
            <a:spLocks noGrp="1"/>
          </p:cNvSpPr>
          <p:nvPr>
            <p:ph idx="1"/>
          </p:nvPr>
        </p:nvSpPr>
        <p:spPr/>
        <p:txBody>
          <a:bodyPr/>
          <a:lstStyle/>
          <a:p>
            <a:pPr marL="0" indent="0">
              <a:buNone/>
            </a:pPr>
            <a:r>
              <a:rPr lang="en-US">
                <a:cs typeface="Arial"/>
              </a:rPr>
              <a:t>Transportation of HHG, Including SIT (Cont’d)</a:t>
            </a:r>
            <a:endParaRPr lang="en-US" sz="1900" b="0">
              <a:solidFill>
                <a:srgbClr val="000000"/>
              </a:solidFill>
              <a:latin typeface="Arial"/>
              <a:cs typeface="Arial"/>
            </a:endParaRPr>
          </a:p>
          <a:p>
            <a:pPr marL="342900" indent="-342900"/>
            <a:r>
              <a:rPr lang="en-US" i="1">
                <a:solidFill>
                  <a:srgbClr val="000000"/>
                </a:solidFill>
                <a:latin typeface="Arial"/>
                <a:cs typeface="Arial"/>
              </a:rPr>
              <a:t>The</a:t>
            </a:r>
            <a:r>
              <a:rPr lang="en-US" i="1">
                <a:ea typeface="+mn-lt"/>
                <a:cs typeface="+mn-lt"/>
              </a:rPr>
              <a:t> worldwide maximum weight of HHG that may be transported (and/or stored ICW transportation) is 18,000 lbs.  The employee is financially responsible for HHG-related costs incurred for excess weight (Ref: JTR, Para 054304)</a:t>
            </a:r>
            <a:endParaRPr lang="en-US" sz="1900" b="0">
              <a:cs typeface="Arial"/>
            </a:endParaRPr>
          </a:p>
          <a:p>
            <a:pPr marL="283845" indent="-283845">
              <a:spcBef>
                <a:spcPts val="3600"/>
              </a:spcBef>
              <a:spcAft>
                <a:spcPts val="100"/>
              </a:spcAft>
              <a:buFont typeface="Wingdings,Sans-Serif" pitchFamily="2" charset="2"/>
            </a:pPr>
            <a:r>
              <a:rPr lang="en-US" sz="1900" b="0">
                <a:cs typeface="Arial"/>
              </a:rPr>
              <a:t>Information on HHG can be found on the </a:t>
            </a:r>
            <a:r>
              <a:rPr lang="en-US" sz="1900" b="0" err="1">
                <a:cs typeface="Arial"/>
              </a:rPr>
              <a:t>myFSS</a:t>
            </a:r>
            <a:r>
              <a:rPr lang="en-US" sz="1900" b="0">
                <a:cs typeface="Arial"/>
              </a:rPr>
              <a:t> website at: </a:t>
            </a:r>
            <a:r>
              <a:rPr lang="en-US" sz="1900" b="0">
                <a:cs typeface="Arial"/>
                <a:hlinkClick r:id="rId2"/>
              </a:rPr>
              <a:t>https://myfss.us.af.mil/USAFCommunity/s/knowledge-detail?pid=kA0t0000000LHJsCAO</a:t>
            </a:r>
            <a:r>
              <a:rPr lang="en-US" sz="1900" b="0">
                <a:cs typeface="Arial"/>
              </a:rPr>
              <a:t> </a:t>
            </a:r>
            <a:endParaRPr lang="en-US"/>
          </a:p>
          <a:p>
            <a:pPr marL="283845" indent="-283845">
              <a:spcBef>
                <a:spcPts val="3600"/>
              </a:spcBef>
              <a:spcAft>
                <a:spcPts val="100"/>
              </a:spcAft>
              <a:buFont typeface="Wingdings,Sans-Serif" pitchFamily="2" charset="2"/>
            </a:pPr>
            <a:r>
              <a:rPr lang="en-US" sz="1900" b="0">
                <a:cs typeface="Arial"/>
              </a:rPr>
              <a:t>Information on SIT can be found on the </a:t>
            </a:r>
            <a:r>
              <a:rPr lang="en-US" sz="1900" b="0" err="1">
                <a:cs typeface="Arial"/>
              </a:rPr>
              <a:t>myFSS</a:t>
            </a:r>
            <a:r>
              <a:rPr lang="en-US" sz="1900" b="0">
                <a:cs typeface="Arial"/>
              </a:rPr>
              <a:t> website at:          </a:t>
            </a:r>
            <a:r>
              <a:rPr lang="en-US" sz="1900" b="0">
                <a:cs typeface="Arial"/>
                <a:hlinkClick r:id="rId3"/>
              </a:rPr>
              <a:t>https://myfss.us.af.mil/USAFCommunity/s/knowledge-detail?pid=kA0t0000000LHJiC</a:t>
            </a:r>
            <a:r>
              <a:rPr lang="en-US" sz="1900" b="0">
                <a:cs typeface="Arial"/>
              </a:rPr>
              <a:t> </a:t>
            </a:r>
          </a:p>
          <a:p>
            <a:pPr marL="283845" indent="-283845"/>
            <a:endParaRPr lang="en-US">
              <a:cs typeface="Arial"/>
            </a:endParaRPr>
          </a:p>
        </p:txBody>
      </p:sp>
      <p:sp>
        <p:nvSpPr>
          <p:cNvPr id="4" name="Slide Number Placeholder 3">
            <a:extLst>
              <a:ext uri="{FF2B5EF4-FFF2-40B4-BE49-F238E27FC236}">
                <a16:creationId xmlns:a16="http://schemas.microsoft.com/office/drawing/2014/main" id="{7DD2C0CB-B710-8FC9-0243-7221F65ECC6C}"/>
              </a:ext>
            </a:extLst>
          </p:cNvPr>
          <p:cNvSpPr>
            <a:spLocks noGrp="1"/>
          </p:cNvSpPr>
          <p:nvPr>
            <p:ph type="sldNum" sz="quarter" idx="11"/>
          </p:nvPr>
        </p:nvSpPr>
        <p:spPr/>
        <p:txBody>
          <a:bodyPr/>
          <a:lstStyle/>
          <a:p>
            <a:pPr>
              <a:defRPr/>
            </a:pPr>
            <a:fld id="{8742E453-760C-45C9-8C05-6ED692EDA49B}" type="slidenum">
              <a:rPr lang="en-US" smtClean="0"/>
              <a:pPr>
                <a:defRPr/>
              </a:pPr>
              <a:t>20</a:t>
            </a:fld>
            <a:endParaRPr lang="en-US">
              <a:solidFill>
                <a:srgbClr val="808080"/>
              </a:solidFill>
            </a:endParaRPr>
          </a:p>
        </p:txBody>
      </p:sp>
    </p:spTree>
    <p:extLst>
      <p:ext uri="{BB962C8B-B14F-4D97-AF65-F5344CB8AC3E}">
        <p14:creationId xmlns:p14="http://schemas.microsoft.com/office/powerpoint/2010/main" val="1183532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91808" y="152400"/>
            <a:ext cx="6828692" cy="967535"/>
          </a:xfrm>
        </p:spPr>
        <p:txBody>
          <a:bodyPr/>
          <a:lstStyle/>
          <a:p>
            <a:r>
              <a:rPr lang="en-US" i="1"/>
              <a:t>Mandatory Allowances</a:t>
            </a:r>
            <a:br>
              <a:rPr lang="en-US" i="1"/>
            </a:br>
            <a:r>
              <a:rPr lang="en-US" i="1"/>
              <a:t>(</a:t>
            </a:r>
            <a:r>
              <a:rPr lang="en-US"/>
              <a:t>5</a:t>
            </a:r>
            <a:r>
              <a:rPr lang="en-US" i="1"/>
              <a:t> of </a:t>
            </a:r>
            <a:r>
              <a:rPr lang="en-US"/>
              <a:t>6</a:t>
            </a:r>
            <a:r>
              <a:rPr lang="en-US" i="1">
                <a:solidFill>
                  <a:srgbClr val="002060"/>
                </a:solidFill>
              </a:rPr>
              <a:t>)</a:t>
            </a:r>
            <a:endParaRPr lang="en-US" i="1"/>
          </a:p>
        </p:txBody>
      </p:sp>
      <p:sp>
        <p:nvSpPr>
          <p:cNvPr id="3" name="Content Placeholder 2"/>
          <p:cNvSpPr>
            <a:spLocks noGrp="1"/>
          </p:cNvSpPr>
          <p:nvPr>
            <p:ph idx="1"/>
          </p:nvPr>
        </p:nvSpPr>
        <p:spPr>
          <a:xfrm>
            <a:off x="571500" y="1250597"/>
            <a:ext cx="11049000" cy="5108330"/>
          </a:xfrm>
        </p:spPr>
        <p:txBody>
          <a:bodyPr/>
          <a:lstStyle/>
          <a:p>
            <a:pPr marL="0" indent="0">
              <a:spcBef>
                <a:spcPts val="600"/>
              </a:spcBef>
              <a:spcAft>
                <a:spcPts val="0"/>
              </a:spcAft>
              <a:buNone/>
            </a:pPr>
            <a:r>
              <a:rPr lang="en-US"/>
              <a:t>REAL ESTATE / UNEXPIRED LEASE EXPENSES </a:t>
            </a:r>
          </a:p>
          <a:p>
            <a:pPr marL="283845" indent="-283845">
              <a:spcBef>
                <a:spcPts val="600"/>
              </a:spcBef>
              <a:spcAft>
                <a:spcPts val="0"/>
              </a:spcAft>
            </a:pPr>
            <a:r>
              <a:rPr lang="en-US"/>
              <a:t>NOT authorized for Retirement / Separation, First Duty Station Moves, Early return of Dependents, TCS</a:t>
            </a:r>
            <a:endParaRPr lang="en-US">
              <a:cs typeface="Arial"/>
            </a:endParaRPr>
          </a:p>
          <a:p>
            <a:pPr marL="281940" indent="-280670">
              <a:spcBef>
                <a:spcPts val="600"/>
              </a:spcBef>
              <a:spcAft>
                <a:spcPts val="0"/>
              </a:spcAft>
            </a:pPr>
            <a:r>
              <a:rPr lang="en-US" b="0"/>
              <a:t>May be authorized reimbursement for certain expenses for the sale of residence at old PDS and/or purchase of a residence at new PDS</a:t>
            </a:r>
            <a:endParaRPr lang="en-US" b="0">
              <a:cs typeface="Arial"/>
            </a:endParaRPr>
          </a:p>
          <a:p>
            <a:pPr marL="281940" indent="-280670"/>
            <a:r>
              <a:rPr lang="en-US" b="0"/>
              <a:t>Reimbursement of expenses for settlement of an unexpired lease at old PDS in lieu of real estate sale expenses</a:t>
            </a:r>
            <a:endParaRPr lang="en-US" b="0">
              <a:cs typeface="Arial"/>
            </a:endParaRPr>
          </a:p>
          <a:p>
            <a:pPr marL="281940" indent="-280670"/>
            <a:r>
              <a:rPr lang="en-US" b="0"/>
              <a:t>Residence at old PDS must be actual residence at time of transfer (where regularly commute to and from work)</a:t>
            </a:r>
            <a:endParaRPr lang="en-US" b="0">
              <a:cs typeface="Arial"/>
            </a:endParaRPr>
          </a:p>
          <a:p>
            <a:pPr marL="283845" indent="-283845"/>
            <a:r>
              <a:rPr lang="en-US" b="0"/>
              <a:t>Real Estate sale and/or purchase transaction must be completed no later than anniversary date that the employee physically reported for duty at new location </a:t>
            </a:r>
            <a:r>
              <a:rPr lang="en-US">
                <a:solidFill>
                  <a:srgbClr val="FF0000"/>
                </a:solidFill>
              </a:rPr>
              <a:t>1-year</a:t>
            </a:r>
            <a:endParaRPr lang="en-US" b="0">
              <a:cs typeface="Arial"/>
            </a:endParaRPr>
          </a:p>
          <a:p>
            <a:pPr marL="688340" lvl="1" indent="-281940"/>
            <a:r>
              <a:rPr lang="en-US" b="0"/>
              <a:t>An extension may be requested in very limited circumstances </a:t>
            </a:r>
            <a:endParaRPr lang="en-US" b="0">
              <a:cs typeface="Arial"/>
            </a:endParaRPr>
          </a:p>
          <a:p>
            <a:pPr marL="283845" indent="-283845"/>
            <a:r>
              <a:rPr lang="en-US" i="1"/>
              <a:t>Written extension requests MUST be submitted no later than </a:t>
            </a:r>
            <a:r>
              <a:rPr lang="en-US" i="1">
                <a:solidFill>
                  <a:srgbClr val="FF0000"/>
                </a:solidFill>
              </a:rPr>
              <a:t>30 calendar days </a:t>
            </a:r>
            <a:r>
              <a:rPr lang="en-US" i="1"/>
              <a:t>after the 1-year expiration date (JTR, Para 053607 and DAFMAN 36-142, Para 5.8.3.3.2.)</a:t>
            </a:r>
            <a:endParaRPr lang="en-US" i="1">
              <a:cs typeface="Arial"/>
            </a:endParaRPr>
          </a:p>
          <a:p>
            <a:pPr marL="687070" lvl="1" indent="-280670"/>
            <a:endParaRPr lang="en-US" b="0">
              <a:cs typeface="Arial"/>
            </a:endParaRPr>
          </a:p>
        </p:txBody>
      </p:sp>
      <p:sp>
        <p:nvSpPr>
          <p:cNvPr id="4" name="Slide Number Placeholder 3">
            <a:extLst>
              <a:ext uri="{FF2B5EF4-FFF2-40B4-BE49-F238E27FC236}">
                <a16:creationId xmlns:a16="http://schemas.microsoft.com/office/drawing/2014/main" id="{1624D926-334B-2DA2-37C9-EC25AB54E514}"/>
              </a:ext>
            </a:extLst>
          </p:cNvPr>
          <p:cNvSpPr>
            <a:spLocks noGrp="1"/>
          </p:cNvSpPr>
          <p:nvPr>
            <p:ph type="sldNum" sz="quarter" idx="11"/>
          </p:nvPr>
        </p:nvSpPr>
        <p:spPr/>
        <p:txBody>
          <a:bodyPr/>
          <a:lstStyle/>
          <a:p>
            <a:pPr>
              <a:defRPr/>
            </a:pPr>
            <a:fld id="{8742E453-760C-45C9-8C05-6ED692EDA49B}" type="slidenum">
              <a:rPr lang="en-US" smtClean="0"/>
              <a:pPr>
                <a:defRPr/>
              </a:pPr>
              <a:t>21</a:t>
            </a:fld>
            <a:endParaRPr lang="en-US">
              <a:solidFill>
                <a:srgbClr val="808080"/>
              </a:solidFill>
            </a:endParaRPr>
          </a:p>
        </p:txBody>
      </p:sp>
    </p:spTree>
    <p:extLst>
      <p:ext uri="{BB962C8B-B14F-4D97-AF65-F5344CB8AC3E}">
        <p14:creationId xmlns:p14="http://schemas.microsoft.com/office/powerpoint/2010/main" val="3330066983"/>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0" y="76200"/>
            <a:ext cx="6740768" cy="1002704"/>
          </a:xfrm>
        </p:spPr>
        <p:txBody>
          <a:bodyPr/>
          <a:lstStyle/>
          <a:p>
            <a:r>
              <a:rPr lang="en-US" i="1"/>
              <a:t>Mandatory Allowances</a:t>
            </a:r>
            <a:br>
              <a:rPr lang="en-US" i="1"/>
            </a:br>
            <a:r>
              <a:rPr lang="en-US" i="1"/>
              <a:t>(</a:t>
            </a:r>
            <a:r>
              <a:rPr lang="en-US"/>
              <a:t>6</a:t>
            </a:r>
            <a:r>
              <a:rPr lang="en-US" i="1"/>
              <a:t> of </a:t>
            </a:r>
            <a:r>
              <a:rPr lang="en-US"/>
              <a:t>6</a:t>
            </a:r>
            <a:r>
              <a:rPr lang="en-US" i="1">
                <a:solidFill>
                  <a:srgbClr val="002060"/>
                </a:solidFill>
              </a:rPr>
              <a:t>)</a:t>
            </a:r>
            <a:endParaRPr lang="en-US" i="1"/>
          </a:p>
        </p:txBody>
      </p:sp>
      <p:sp>
        <p:nvSpPr>
          <p:cNvPr id="3" name="Content Placeholder 2"/>
          <p:cNvSpPr>
            <a:spLocks noGrp="1"/>
          </p:cNvSpPr>
          <p:nvPr>
            <p:ph idx="1"/>
          </p:nvPr>
        </p:nvSpPr>
        <p:spPr>
          <a:xfrm>
            <a:off x="533400" y="1228754"/>
            <a:ext cx="11163300" cy="5300951"/>
          </a:xfrm>
        </p:spPr>
        <p:txBody>
          <a:bodyPr/>
          <a:lstStyle/>
          <a:p>
            <a:pPr marL="3175" indent="0">
              <a:buNone/>
            </a:pPr>
            <a:r>
              <a:rPr lang="en-US"/>
              <a:t>REAL ESTATE/UNEXPIRED LEASE EXPENSES (Cont’d)</a:t>
            </a:r>
          </a:p>
          <a:p>
            <a:pPr marL="283845" indent="-283845"/>
            <a:r>
              <a:rPr lang="en-US" b="0">
                <a:solidFill>
                  <a:srgbClr val="000000"/>
                </a:solidFill>
              </a:rPr>
              <a:t>Information on Real Estate / Unexpired Lease Expenses can be accessed on the myFSS website at: </a:t>
            </a:r>
            <a:r>
              <a:rPr lang="en-US" sz="2100" b="0">
                <a:solidFill>
                  <a:srgbClr val="000000"/>
                </a:solidFill>
              </a:rPr>
              <a:t> </a:t>
            </a:r>
            <a:r>
              <a:rPr lang="en-US" sz="2100" b="0">
                <a:solidFill>
                  <a:srgbClr val="000000"/>
                </a:solidFill>
                <a:hlinkClick r:id="rId2"/>
              </a:rPr>
              <a:t>https://myfss.us.af.mil/USAFCommunity/s/knowledge-detail?pid=kA0t0000000LHJkCAO</a:t>
            </a:r>
            <a:r>
              <a:rPr lang="en-US" sz="2100" b="0">
                <a:solidFill>
                  <a:srgbClr val="000000"/>
                </a:solidFill>
              </a:rPr>
              <a:t>  </a:t>
            </a:r>
            <a:endParaRPr lang="en-US" b="0">
              <a:ea typeface="+mn-lt"/>
              <a:cs typeface="+mn-lt"/>
            </a:endParaRPr>
          </a:p>
          <a:p>
            <a:pPr marL="344170" indent="-342900"/>
            <a:r>
              <a:rPr lang="en-US"/>
              <a:t>Relocation Income Tax Allowance (RITA)</a:t>
            </a:r>
            <a:endParaRPr lang="en-US">
              <a:cs typeface="Arial"/>
            </a:endParaRPr>
          </a:p>
          <a:p>
            <a:pPr marL="688340" lvl="1" indent="-281940"/>
            <a:r>
              <a:rPr lang="en-US" b="0"/>
              <a:t>Certain PCS entitlements &amp; allowances are taxable to Federal &amp; State</a:t>
            </a:r>
            <a:endParaRPr lang="en-US" b="0">
              <a:cs typeface="Arial"/>
            </a:endParaRPr>
          </a:p>
          <a:p>
            <a:pPr marL="688340" lvl="1" indent="-281940"/>
            <a:r>
              <a:rPr lang="en-US" b="0"/>
              <a:t>RITA is designed to compensate relocating employees for additional tax liability they incur as a result of a Gov’t paid PCS move</a:t>
            </a:r>
            <a:endParaRPr lang="en-US" b="0">
              <a:cs typeface="Arial"/>
            </a:endParaRPr>
          </a:p>
          <a:p>
            <a:pPr marL="688340" lvl="1" indent="-281940"/>
            <a:r>
              <a:rPr lang="en-US" b="0"/>
              <a:t>Information on RITA can be accessed on the </a:t>
            </a:r>
            <a:r>
              <a:rPr lang="en-US" b="0" err="1"/>
              <a:t>myFSS</a:t>
            </a:r>
            <a:r>
              <a:rPr lang="en-US" b="0"/>
              <a:t> website at: </a:t>
            </a:r>
            <a:r>
              <a:rPr lang="en-US" b="0">
                <a:ea typeface="+mn-lt"/>
                <a:cs typeface="+mn-lt"/>
                <a:hlinkClick r:id="rId3"/>
              </a:rPr>
              <a:t>https://myfss.us.af.mil/USAFCommunity/s/knowledge-detail?pid=kA0t0000000LHJwCAO</a:t>
            </a:r>
            <a:r>
              <a:rPr lang="en-US" b="0">
                <a:ea typeface="+mn-lt"/>
                <a:cs typeface="+mn-lt"/>
              </a:rPr>
              <a:t> </a:t>
            </a:r>
            <a:endParaRPr lang="en-US" sz="1600" b="0">
              <a:ea typeface="+mn-lt"/>
              <a:cs typeface="+mn-lt"/>
            </a:endParaRPr>
          </a:p>
          <a:p>
            <a:pPr marL="283845" indent="-283845"/>
            <a:endParaRPr lang="en-US" sz="1600" b="0">
              <a:solidFill>
                <a:srgbClr val="000000"/>
              </a:solidFill>
              <a:cs typeface="Arial"/>
            </a:endParaRPr>
          </a:p>
          <a:p>
            <a:pPr marL="283845" indent="-283845"/>
            <a:endParaRPr lang="en-US">
              <a:cs typeface="Arial"/>
            </a:endParaRPr>
          </a:p>
        </p:txBody>
      </p:sp>
      <p:sp>
        <p:nvSpPr>
          <p:cNvPr id="4" name="Slide Number Placeholder 3">
            <a:extLst>
              <a:ext uri="{FF2B5EF4-FFF2-40B4-BE49-F238E27FC236}">
                <a16:creationId xmlns:a16="http://schemas.microsoft.com/office/drawing/2014/main" id="{C9663B96-8019-4BFA-74FD-AC221C4E61CE}"/>
              </a:ext>
            </a:extLst>
          </p:cNvPr>
          <p:cNvSpPr>
            <a:spLocks noGrp="1"/>
          </p:cNvSpPr>
          <p:nvPr>
            <p:ph type="sldNum" sz="quarter" idx="11"/>
          </p:nvPr>
        </p:nvSpPr>
        <p:spPr/>
        <p:txBody>
          <a:bodyPr/>
          <a:lstStyle/>
          <a:p>
            <a:pPr>
              <a:defRPr/>
            </a:pPr>
            <a:fld id="{8742E453-760C-45C9-8C05-6ED692EDA49B}" type="slidenum">
              <a:rPr lang="en-US" smtClean="0"/>
              <a:pPr>
                <a:defRPr/>
              </a:pPr>
              <a:t>22</a:t>
            </a:fld>
            <a:endParaRPr lang="en-US">
              <a:solidFill>
                <a:srgbClr val="808080"/>
              </a:solidFill>
            </a:endParaRPr>
          </a:p>
        </p:txBody>
      </p:sp>
    </p:spTree>
    <p:extLst>
      <p:ext uri="{BB962C8B-B14F-4D97-AF65-F5344CB8AC3E}">
        <p14:creationId xmlns:p14="http://schemas.microsoft.com/office/powerpoint/2010/main" val="2462236531"/>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0" y="167283"/>
            <a:ext cx="6872654" cy="993912"/>
          </a:xfrm>
        </p:spPr>
        <p:txBody>
          <a:bodyPr/>
          <a:lstStyle/>
          <a:p>
            <a:r>
              <a:rPr lang="en-US" i="1"/>
              <a:t>Discretionary Allowances</a:t>
            </a:r>
            <a:br>
              <a:rPr lang="en-US" i="1"/>
            </a:br>
            <a:r>
              <a:rPr lang="en-US" i="1"/>
              <a:t>(1 of </a:t>
            </a:r>
            <a:r>
              <a:rPr lang="en-US"/>
              <a:t>11</a:t>
            </a:r>
            <a:r>
              <a:rPr lang="en-US" i="1"/>
              <a:t>)</a:t>
            </a:r>
          </a:p>
        </p:txBody>
      </p:sp>
      <p:sp>
        <p:nvSpPr>
          <p:cNvPr id="3" name="Content Placeholder 2"/>
          <p:cNvSpPr>
            <a:spLocks noGrp="1"/>
          </p:cNvSpPr>
          <p:nvPr>
            <p:ph idx="1"/>
          </p:nvPr>
        </p:nvSpPr>
        <p:spPr>
          <a:xfrm>
            <a:off x="609600" y="1295400"/>
            <a:ext cx="10972800" cy="4960815"/>
          </a:xfrm>
        </p:spPr>
        <p:txBody>
          <a:bodyPr/>
          <a:lstStyle/>
          <a:p>
            <a:pPr marL="283845" indent="-283845"/>
            <a:r>
              <a:rPr lang="en-US">
                <a:solidFill>
                  <a:srgbClr val="000000"/>
                </a:solidFill>
              </a:rPr>
              <a:t>Unlike Mandatory Allowances that must be paid if an employee meets eligibility requirements, Discretionary Allowances are authorized at </a:t>
            </a:r>
            <a:r>
              <a:rPr lang="en-US" i="1" u="sng">
                <a:solidFill>
                  <a:srgbClr val="000000"/>
                </a:solidFill>
              </a:rPr>
              <a:t>discretion</a:t>
            </a:r>
            <a:r>
              <a:rPr lang="en-US">
                <a:solidFill>
                  <a:srgbClr val="000000"/>
                </a:solidFill>
              </a:rPr>
              <a:t> of employing activity / DoD Component </a:t>
            </a:r>
            <a:endParaRPr lang="en-US"/>
          </a:p>
          <a:p>
            <a:pPr marL="283845" indent="-283845"/>
            <a:r>
              <a:rPr lang="en-US">
                <a:solidFill>
                  <a:srgbClr val="000000"/>
                </a:solidFill>
              </a:rPr>
              <a:t>These discretionary allowances may or may not include:</a:t>
            </a:r>
            <a:endParaRPr lang="en-US">
              <a:solidFill>
                <a:srgbClr val="000000"/>
              </a:solidFill>
              <a:cs typeface="Arial"/>
            </a:endParaRPr>
          </a:p>
          <a:p>
            <a:pPr marL="688340" lvl="1" indent="-281940"/>
            <a:r>
              <a:rPr lang="en-US" b="0"/>
              <a:t>House Hunting Trip (HHT)</a:t>
            </a:r>
            <a:endParaRPr lang="en-US" b="0">
              <a:cs typeface="Arial"/>
            </a:endParaRPr>
          </a:p>
          <a:p>
            <a:pPr marL="688340" lvl="1" indent="-281940"/>
            <a:r>
              <a:rPr lang="en-US" b="0"/>
              <a:t>Temporary Quarters Subsistence Expense (TQSE)</a:t>
            </a:r>
            <a:endParaRPr lang="en-US" b="0">
              <a:cs typeface="Arial"/>
            </a:endParaRPr>
          </a:p>
          <a:p>
            <a:pPr marL="688340" lvl="1" indent="-281940"/>
            <a:r>
              <a:rPr lang="en-US" b="0"/>
              <a:t>Privately Owned Vehicle (POV) Shipment</a:t>
            </a:r>
            <a:endParaRPr lang="en-US" b="0">
              <a:cs typeface="Arial"/>
            </a:endParaRPr>
          </a:p>
          <a:p>
            <a:pPr marL="688340" lvl="1" indent="-281940"/>
            <a:r>
              <a:rPr lang="en-US" b="0"/>
              <a:t>Defense National Relocation Program (DNRP)</a:t>
            </a:r>
            <a:endParaRPr lang="en-US" b="0">
              <a:cs typeface="Arial"/>
            </a:endParaRPr>
          </a:p>
          <a:p>
            <a:pPr marL="688340" lvl="1" indent="-281940"/>
            <a:r>
              <a:rPr lang="en-US" b="0"/>
              <a:t>Property Management Service (PMS)</a:t>
            </a:r>
            <a:endParaRPr lang="en-US" b="0">
              <a:cs typeface="Arial"/>
            </a:endParaRPr>
          </a:p>
          <a:p>
            <a:pPr marL="688340" lvl="1" indent="-281940"/>
            <a:r>
              <a:rPr lang="en-US" b="0">
                <a:ea typeface="+mn-lt"/>
                <a:cs typeface="+mn-lt"/>
              </a:rPr>
              <a:t>Non-Temporary Storage (NTS) (Extended Storage) of HHG</a:t>
            </a:r>
            <a:endParaRPr lang="en-US" b="0">
              <a:solidFill>
                <a:srgbClr val="000000"/>
              </a:solidFill>
            </a:endParaRPr>
          </a:p>
          <a:p>
            <a:pPr marL="283845" indent="-283845"/>
            <a:r>
              <a:rPr lang="en-US">
                <a:solidFill>
                  <a:srgbClr val="000000"/>
                </a:solidFill>
              </a:rPr>
              <a:t>If PCS is locally funded (non-centrally managed move), check with gaining organization for authorized allowances </a:t>
            </a:r>
            <a:endParaRPr lang="en-US">
              <a:solidFill>
                <a:srgbClr val="000000"/>
              </a:solidFill>
              <a:cs typeface="Arial"/>
            </a:endParaRPr>
          </a:p>
          <a:p>
            <a:pPr marL="404495" lvl="1" indent="0">
              <a:buNone/>
            </a:pPr>
            <a:endParaRPr lang="en-US">
              <a:cs typeface="Arial"/>
            </a:endParaRPr>
          </a:p>
        </p:txBody>
      </p:sp>
      <p:sp>
        <p:nvSpPr>
          <p:cNvPr id="4" name="Slide Number Placeholder 3">
            <a:extLst>
              <a:ext uri="{FF2B5EF4-FFF2-40B4-BE49-F238E27FC236}">
                <a16:creationId xmlns:a16="http://schemas.microsoft.com/office/drawing/2014/main" id="{CE2CE099-0939-0012-BE0B-7B9D006BAD28}"/>
              </a:ext>
            </a:extLst>
          </p:cNvPr>
          <p:cNvSpPr>
            <a:spLocks noGrp="1"/>
          </p:cNvSpPr>
          <p:nvPr>
            <p:ph type="sldNum" sz="quarter" idx="11"/>
          </p:nvPr>
        </p:nvSpPr>
        <p:spPr/>
        <p:txBody>
          <a:bodyPr/>
          <a:lstStyle/>
          <a:p>
            <a:pPr>
              <a:defRPr/>
            </a:pPr>
            <a:fld id="{8742E453-760C-45C9-8C05-6ED692EDA49B}" type="slidenum">
              <a:rPr lang="en-US" smtClean="0"/>
              <a:pPr>
                <a:defRPr/>
              </a:pPr>
              <a:t>23</a:t>
            </a:fld>
            <a:endParaRPr lang="en-US">
              <a:solidFill>
                <a:srgbClr val="808080"/>
              </a:solidFill>
            </a:endParaRPr>
          </a:p>
        </p:txBody>
      </p:sp>
    </p:spTree>
    <p:extLst>
      <p:ext uri="{BB962C8B-B14F-4D97-AF65-F5344CB8AC3E}">
        <p14:creationId xmlns:p14="http://schemas.microsoft.com/office/powerpoint/2010/main" val="1220600231"/>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76800" y="43815"/>
            <a:ext cx="6846277" cy="985120"/>
          </a:xfrm>
        </p:spPr>
        <p:txBody>
          <a:bodyPr/>
          <a:lstStyle/>
          <a:p>
            <a:r>
              <a:rPr lang="en-US" i="1"/>
              <a:t>Discretionary Allowances</a:t>
            </a:r>
            <a:br>
              <a:rPr lang="en-US" i="1"/>
            </a:br>
            <a:r>
              <a:rPr lang="en-US" i="1"/>
              <a:t>(2 of </a:t>
            </a:r>
            <a:r>
              <a:rPr lang="en-US"/>
              <a:t>11</a:t>
            </a:r>
            <a:r>
              <a:rPr lang="en-US" i="1"/>
              <a:t>)</a:t>
            </a:r>
          </a:p>
        </p:txBody>
      </p:sp>
      <p:sp>
        <p:nvSpPr>
          <p:cNvPr id="3" name="Content Placeholder 2"/>
          <p:cNvSpPr>
            <a:spLocks noGrp="1"/>
          </p:cNvSpPr>
          <p:nvPr>
            <p:ph idx="1"/>
          </p:nvPr>
        </p:nvSpPr>
        <p:spPr>
          <a:xfrm>
            <a:off x="501161" y="1302544"/>
            <a:ext cx="11189677" cy="5178288"/>
          </a:xfrm>
        </p:spPr>
        <p:txBody>
          <a:bodyPr/>
          <a:lstStyle/>
          <a:p>
            <a:pPr marL="0" indent="0">
              <a:buNone/>
            </a:pPr>
            <a:r>
              <a:rPr lang="en-US">
                <a:solidFill>
                  <a:srgbClr val="000000"/>
                </a:solidFill>
              </a:rPr>
              <a:t>HOUSE HUNTING TRIP (HHT): </a:t>
            </a:r>
            <a:r>
              <a:rPr lang="en-US" b="0"/>
              <a:t>One round-trip</a:t>
            </a:r>
            <a:r>
              <a:rPr lang="en-US"/>
              <a:t> </a:t>
            </a:r>
            <a:r>
              <a:rPr lang="en-US" b="0"/>
              <a:t>to arrange permanent residence before arrival at new PDS </a:t>
            </a:r>
            <a:endParaRPr lang="en-US" b="0">
              <a:cs typeface="Arial"/>
            </a:endParaRPr>
          </a:p>
          <a:p>
            <a:pPr marL="283845" indent="-283845"/>
            <a:r>
              <a:rPr lang="en-US" b="0">
                <a:solidFill>
                  <a:srgbClr val="000000"/>
                </a:solidFill>
              </a:rPr>
              <a:t>HHT may be taken “</a:t>
            </a:r>
            <a:r>
              <a:rPr lang="en-US">
                <a:solidFill>
                  <a:srgbClr val="000000"/>
                </a:solidFill>
              </a:rPr>
              <a:t>only</a:t>
            </a:r>
            <a:r>
              <a:rPr lang="en-US" b="0">
                <a:solidFill>
                  <a:srgbClr val="000000"/>
                </a:solidFill>
              </a:rPr>
              <a:t>” after the travel authorization (PCS Order) has been issued</a:t>
            </a:r>
            <a:endParaRPr lang="en-US" b="0">
              <a:solidFill>
                <a:srgbClr val="000000"/>
              </a:solidFill>
              <a:cs typeface="Arial"/>
            </a:endParaRPr>
          </a:p>
          <a:p>
            <a:pPr marL="283845" indent="-283845"/>
            <a:r>
              <a:rPr lang="en-US" b="0">
                <a:solidFill>
                  <a:srgbClr val="000000"/>
                </a:solidFill>
              </a:rPr>
              <a:t>Maximum of </a:t>
            </a:r>
            <a:r>
              <a:rPr lang="en-US"/>
              <a:t>5</a:t>
            </a:r>
            <a:r>
              <a:rPr lang="en-US">
                <a:solidFill>
                  <a:srgbClr val="000000"/>
                </a:solidFill>
              </a:rPr>
              <a:t> </a:t>
            </a:r>
            <a:r>
              <a:rPr lang="en-US" b="0">
                <a:solidFill>
                  <a:srgbClr val="000000"/>
                </a:solidFill>
              </a:rPr>
              <a:t>calendar days for CP funded &amp; </a:t>
            </a:r>
            <a:r>
              <a:rPr lang="en-US">
                <a:solidFill>
                  <a:srgbClr val="000000"/>
                </a:solidFill>
              </a:rPr>
              <a:t>10</a:t>
            </a:r>
            <a:r>
              <a:rPr lang="en-US" b="0">
                <a:solidFill>
                  <a:srgbClr val="000000"/>
                </a:solidFill>
              </a:rPr>
              <a:t> calendar days for NCP funded (includes weekends)</a:t>
            </a:r>
            <a:endParaRPr lang="en-US" b="0">
              <a:solidFill>
                <a:srgbClr val="000000"/>
              </a:solidFill>
              <a:cs typeface="Arial"/>
            </a:endParaRPr>
          </a:p>
          <a:p>
            <a:pPr marL="688340" lvl="1" indent="-281940"/>
            <a:r>
              <a:rPr lang="en-US" b="0">
                <a:solidFill>
                  <a:srgbClr val="000000"/>
                </a:solidFill>
              </a:rPr>
              <a:t>Pays for round-trip travel and per diem for employee and / or spouse (domestic partner not authorized)</a:t>
            </a:r>
            <a:endParaRPr lang="en-US" b="0">
              <a:solidFill>
                <a:srgbClr val="000000"/>
              </a:solidFill>
              <a:cs typeface="Arial"/>
            </a:endParaRPr>
          </a:p>
          <a:p>
            <a:pPr marL="688340" lvl="1" indent="-281940"/>
            <a:r>
              <a:rPr lang="en-US" b="0">
                <a:solidFill>
                  <a:srgbClr val="000000"/>
                </a:solidFill>
              </a:rPr>
              <a:t>Rental car, if flying</a:t>
            </a:r>
            <a:endParaRPr lang="en-US" b="0">
              <a:solidFill>
                <a:srgbClr val="000000"/>
              </a:solidFill>
              <a:cs typeface="Arial"/>
            </a:endParaRPr>
          </a:p>
          <a:p>
            <a:pPr marL="1026795" lvl="2" indent="-223520"/>
            <a:r>
              <a:rPr lang="en-US" b="0">
                <a:solidFill>
                  <a:srgbClr val="000000"/>
                </a:solidFill>
              </a:rPr>
              <a:t>Employee will contact local DTMO or TMC on base to book HHT travel (commercial air, rental vehicle)  -- </a:t>
            </a:r>
            <a:r>
              <a:rPr lang="en-US">
                <a:solidFill>
                  <a:srgbClr val="000000"/>
                </a:solidFill>
              </a:rPr>
              <a:t>DO</a:t>
            </a:r>
            <a:r>
              <a:rPr lang="en-US" b="0">
                <a:solidFill>
                  <a:srgbClr val="000000"/>
                </a:solidFill>
              </a:rPr>
              <a:t> </a:t>
            </a:r>
            <a:r>
              <a:rPr lang="en-US">
                <a:solidFill>
                  <a:srgbClr val="000000"/>
                </a:solidFill>
              </a:rPr>
              <a:t>NOT use the Defense Travel System (DTS)</a:t>
            </a:r>
            <a:endParaRPr lang="en-US">
              <a:solidFill>
                <a:srgbClr val="000000"/>
              </a:solidFill>
              <a:cs typeface="Arial"/>
            </a:endParaRPr>
          </a:p>
          <a:p>
            <a:pPr marL="1026795" lvl="2" indent="-223520"/>
            <a:r>
              <a:rPr lang="en-US" b="0">
                <a:solidFill>
                  <a:srgbClr val="000000"/>
                </a:solidFill>
              </a:rPr>
              <a:t>Authorized when old and new PDS are greater than 75 miles apart  (If driving, </a:t>
            </a:r>
            <a:r>
              <a:rPr lang="en-US">
                <a:solidFill>
                  <a:srgbClr val="000000"/>
                </a:solidFill>
              </a:rPr>
              <a:t>cannot</a:t>
            </a:r>
            <a:r>
              <a:rPr lang="en-US" b="0">
                <a:solidFill>
                  <a:srgbClr val="000000"/>
                </a:solidFill>
              </a:rPr>
              <a:t> be greater than 250 miles)</a:t>
            </a:r>
            <a:endParaRPr lang="en-US" b="0">
              <a:solidFill>
                <a:srgbClr val="000000"/>
              </a:solidFill>
              <a:cs typeface="Arial"/>
            </a:endParaRPr>
          </a:p>
          <a:p>
            <a:pPr marL="283845" indent="-283845"/>
            <a:r>
              <a:rPr lang="en-US" b="0">
                <a:solidFill>
                  <a:srgbClr val="000000"/>
                </a:solidFill>
              </a:rPr>
              <a:t>May be reimbursed as Actual Expense (Lodgings Plus) or Fixed (Lump Sum) </a:t>
            </a:r>
            <a:endParaRPr lang="en-US" b="0">
              <a:solidFill>
                <a:srgbClr val="000000"/>
              </a:solidFill>
              <a:cs typeface="Arial"/>
            </a:endParaRPr>
          </a:p>
          <a:p>
            <a:pPr marL="688340" lvl="1" indent="-281940">
              <a:buFont typeface="Wingdings"/>
              <a:buChar char="n"/>
            </a:pPr>
            <a:r>
              <a:rPr lang="en-US" b="0">
                <a:solidFill>
                  <a:srgbClr val="000000"/>
                </a:solidFill>
                <a:cs typeface="Arial"/>
              </a:rPr>
              <a:t>Once Lump Sum is selected reimbursement method is irrevocable</a:t>
            </a:r>
            <a:r>
              <a:rPr lang="en-US" sz="2100" b="0">
                <a:solidFill>
                  <a:srgbClr val="000000"/>
                </a:solidFill>
                <a:cs typeface="Arial"/>
              </a:rPr>
              <a:t> </a:t>
            </a:r>
          </a:p>
          <a:p>
            <a:pPr marL="0" indent="0">
              <a:buNone/>
            </a:pPr>
            <a:endParaRPr lang="en-US" b="0">
              <a:solidFill>
                <a:srgbClr val="000000"/>
              </a:solidFill>
              <a:cs typeface="Arial"/>
            </a:endParaRPr>
          </a:p>
          <a:p>
            <a:pPr marL="283845" indent="-283845"/>
            <a:endParaRPr lang="en-US">
              <a:cs typeface="Arial"/>
            </a:endParaRPr>
          </a:p>
        </p:txBody>
      </p:sp>
      <p:sp>
        <p:nvSpPr>
          <p:cNvPr id="4" name="Slide Number Placeholder 3">
            <a:extLst>
              <a:ext uri="{FF2B5EF4-FFF2-40B4-BE49-F238E27FC236}">
                <a16:creationId xmlns:a16="http://schemas.microsoft.com/office/drawing/2014/main" id="{4F3C9CC5-2D19-3660-7DD3-0838D34211F4}"/>
              </a:ext>
            </a:extLst>
          </p:cNvPr>
          <p:cNvSpPr>
            <a:spLocks noGrp="1"/>
          </p:cNvSpPr>
          <p:nvPr>
            <p:ph type="sldNum" sz="quarter" idx="11"/>
          </p:nvPr>
        </p:nvSpPr>
        <p:spPr/>
        <p:txBody>
          <a:bodyPr/>
          <a:lstStyle/>
          <a:p>
            <a:pPr>
              <a:defRPr/>
            </a:pPr>
            <a:fld id="{8742E453-760C-45C9-8C05-6ED692EDA49B}" type="slidenum">
              <a:rPr lang="en-US" smtClean="0"/>
              <a:pPr>
                <a:defRPr/>
              </a:pPr>
              <a:t>24</a:t>
            </a:fld>
            <a:endParaRPr lang="en-US">
              <a:solidFill>
                <a:srgbClr val="808080"/>
              </a:solidFill>
            </a:endParaRPr>
          </a:p>
        </p:txBody>
      </p:sp>
    </p:spTree>
    <p:extLst>
      <p:ext uri="{BB962C8B-B14F-4D97-AF65-F5344CB8AC3E}">
        <p14:creationId xmlns:p14="http://schemas.microsoft.com/office/powerpoint/2010/main" val="4040771014"/>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0" y="152400"/>
            <a:ext cx="6793523" cy="1002704"/>
          </a:xfrm>
        </p:spPr>
        <p:txBody>
          <a:bodyPr/>
          <a:lstStyle/>
          <a:p>
            <a:r>
              <a:rPr lang="en-US" i="1"/>
              <a:t>Discretionary Allowances</a:t>
            </a:r>
            <a:br>
              <a:rPr lang="en-US" i="1"/>
            </a:br>
            <a:r>
              <a:rPr lang="en-US" i="1"/>
              <a:t>(3 of </a:t>
            </a:r>
            <a:r>
              <a:rPr lang="en-US"/>
              <a:t>11</a:t>
            </a:r>
            <a:r>
              <a:rPr lang="en-US" i="1"/>
              <a:t>)</a:t>
            </a:r>
          </a:p>
        </p:txBody>
      </p:sp>
      <p:sp>
        <p:nvSpPr>
          <p:cNvPr id="3" name="Content Placeholder 2"/>
          <p:cNvSpPr>
            <a:spLocks noGrp="1"/>
          </p:cNvSpPr>
          <p:nvPr>
            <p:ph idx="1"/>
          </p:nvPr>
        </p:nvSpPr>
        <p:spPr>
          <a:xfrm>
            <a:off x="533400" y="1291463"/>
            <a:ext cx="11049000" cy="5117122"/>
          </a:xfrm>
        </p:spPr>
        <p:txBody>
          <a:bodyPr/>
          <a:lstStyle/>
          <a:p>
            <a:pPr marL="0" indent="0">
              <a:buNone/>
            </a:pPr>
            <a:r>
              <a:rPr lang="en-US">
                <a:solidFill>
                  <a:srgbClr val="000000"/>
                </a:solidFill>
              </a:rPr>
              <a:t>HHT (Cont’d)</a:t>
            </a:r>
          </a:p>
          <a:p>
            <a:pPr marL="687070" lvl="1" indent="-280670"/>
            <a:r>
              <a:rPr lang="en-US" b="0">
                <a:solidFill>
                  <a:srgbClr val="000000"/>
                </a:solidFill>
              </a:rPr>
              <a:t>An employee is </a:t>
            </a:r>
            <a:r>
              <a:rPr lang="en-US" b="0"/>
              <a:t>considered in duty status while performing HHT travel and should not be charged </a:t>
            </a:r>
            <a:r>
              <a:rPr lang="en-US" b="0">
                <a:solidFill>
                  <a:srgbClr val="000000"/>
                </a:solidFill>
              </a:rPr>
              <a:t>leave  </a:t>
            </a:r>
            <a:r>
              <a:rPr lang="en-US" i="1">
                <a:solidFill>
                  <a:srgbClr val="000000"/>
                </a:solidFill>
              </a:rPr>
              <a:t>Ref: </a:t>
            </a:r>
            <a:r>
              <a:rPr lang="fr-FR" i="1">
                <a:solidFill>
                  <a:srgbClr val="242424"/>
                </a:solidFill>
                <a:effectLst/>
              </a:rPr>
              <a:t>FTR </a:t>
            </a:r>
            <a:r>
              <a:rPr lang="fr-FR" i="1" err="1">
                <a:solidFill>
                  <a:srgbClr val="242424"/>
                </a:solidFill>
                <a:effectLst/>
              </a:rPr>
              <a:t>Chap</a:t>
            </a:r>
            <a:r>
              <a:rPr lang="fr-FR" i="1">
                <a:solidFill>
                  <a:srgbClr val="242424"/>
                </a:solidFill>
                <a:effectLst/>
              </a:rPr>
              <a:t> 302, </a:t>
            </a:r>
            <a:r>
              <a:rPr lang="fr-FR" i="1" err="1">
                <a:solidFill>
                  <a:srgbClr val="242424"/>
                </a:solidFill>
                <a:effectLst/>
              </a:rPr>
              <a:t>Subchapter</a:t>
            </a:r>
            <a:r>
              <a:rPr lang="fr-FR" i="1">
                <a:solidFill>
                  <a:srgbClr val="242424"/>
                </a:solidFill>
                <a:effectLst/>
              </a:rPr>
              <a:t> C, Part 302-5, Para 302-5.17</a:t>
            </a:r>
            <a:endParaRPr lang="en-US" i="1">
              <a:solidFill>
                <a:srgbClr val="000000"/>
              </a:solidFill>
              <a:cs typeface="Arial"/>
            </a:endParaRPr>
          </a:p>
          <a:p>
            <a:pPr marL="687070" lvl="1" indent="-280670"/>
            <a:r>
              <a:rPr lang="en-US" b="0">
                <a:ea typeface="+mn-lt"/>
                <a:cs typeface="+mn-lt"/>
              </a:rPr>
              <a:t>HHT information can be accessed on the myFSS website at: </a:t>
            </a:r>
            <a:r>
              <a:rPr lang="en-US" b="0">
                <a:ea typeface="+mn-lt"/>
                <a:cs typeface="+mn-lt"/>
                <a:hlinkClick r:id="rId2"/>
              </a:rPr>
              <a:t>https://myfss.us.af.mil/USAFCommunity/s/knowledge-detail?pid=kA0t0000000LHJNCA4</a:t>
            </a:r>
            <a:r>
              <a:rPr lang="en-US" b="0">
                <a:ea typeface="+mn-lt"/>
                <a:cs typeface="+mn-lt"/>
              </a:rPr>
              <a:t> </a:t>
            </a:r>
            <a:endParaRPr lang="en-US" b="0" i="1">
              <a:ea typeface="+mn-lt"/>
              <a:cs typeface="+mn-lt"/>
            </a:endParaRPr>
          </a:p>
          <a:p>
            <a:pPr marL="283845" indent="-283845"/>
            <a:endParaRPr lang="en-US">
              <a:cs typeface="Arial"/>
            </a:endParaRPr>
          </a:p>
        </p:txBody>
      </p:sp>
      <p:sp>
        <p:nvSpPr>
          <p:cNvPr id="4" name="Slide Number Placeholder 3">
            <a:extLst>
              <a:ext uri="{FF2B5EF4-FFF2-40B4-BE49-F238E27FC236}">
                <a16:creationId xmlns:a16="http://schemas.microsoft.com/office/drawing/2014/main" id="{12246D48-D52E-B591-28FB-D2D07A4706A2}"/>
              </a:ext>
            </a:extLst>
          </p:cNvPr>
          <p:cNvSpPr>
            <a:spLocks noGrp="1"/>
          </p:cNvSpPr>
          <p:nvPr>
            <p:ph type="sldNum" sz="quarter" idx="11"/>
          </p:nvPr>
        </p:nvSpPr>
        <p:spPr/>
        <p:txBody>
          <a:bodyPr/>
          <a:lstStyle/>
          <a:p>
            <a:pPr>
              <a:defRPr/>
            </a:pPr>
            <a:fld id="{8742E453-760C-45C9-8C05-6ED692EDA49B}" type="slidenum">
              <a:rPr lang="en-US" smtClean="0"/>
              <a:pPr>
                <a:defRPr/>
              </a:pPr>
              <a:t>25</a:t>
            </a:fld>
            <a:endParaRPr lang="en-US">
              <a:solidFill>
                <a:srgbClr val="808080"/>
              </a:solidFill>
            </a:endParaRPr>
          </a:p>
        </p:txBody>
      </p:sp>
    </p:spTree>
    <p:extLst>
      <p:ext uri="{BB962C8B-B14F-4D97-AF65-F5344CB8AC3E}">
        <p14:creationId xmlns:p14="http://schemas.microsoft.com/office/powerpoint/2010/main" val="1020524688"/>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0" y="219809"/>
            <a:ext cx="6784731" cy="1002704"/>
          </a:xfrm>
        </p:spPr>
        <p:txBody>
          <a:bodyPr/>
          <a:lstStyle/>
          <a:p>
            <a:r>
              <a:rPr lang="en-US" i="1"/>
              <a:t>Discretionary Allowances</a:t>
            </a:r>
            <a:br>
              <a:rPr lang="en-US" i="1"/>
            </a:br>
            <a:r>
              <a:rPr lang="en-US" i="1"/>
              <a:t>(4 of </a:t>
            </a:r>
            <a:r>
              <a:rPr lang="en-US"/>
              <a:t>11</a:t>
            </a:r>
            <a:r>
              <a:rPr lang="en-US" i="1"/>
              <a:t>)</a:t>
            </a:r>
          </a:p>
        </p:txBody>
      </p:sp>
      <p:sp>
        <p:nvSpPr>
          <p:cNvPr id="3" name="Content Placeholder 2"/>
          <p:cNvSpPr>
            <a:spLocks noGrp="1"/>
          </p:cNvSpPr>
          <p:nvPr>
            <p:ph idx="1"/>
          </p:nvPr>
        </p:nvSpPr>
        <p:spPr>
          <a:xfrm>
            <a:off x="565801" y="1328752"/>
            <a:ext cx="11248130" cy="5195873"/>
          </a:xfrm>
        </p:spPr>
        <p:txBody>
          <a:bodyPr/>
          <a:lstStyle/>
          <a:p>
            <a:pPr marL="1270" indent="0">
              <a:buNone/>
            </a:pPr>
            <a:r>
              <a:rPr lang="en-US">
                <a:solidFill>
                  <a:srgbClr val="000000"/>
                </a:solidFill>
              </a:rPr>
              <a:t>SEEKING RESIDENCE: </a:t>
            </a:r>
            <a:r>
              <a:rPr lang="en-US"/>
              <a:t>Looking for permanent residence </a:t>
            </a:r>
            <a:r>
              <a:rPr lang="en-US" u="sng"/>
              <a:t>upon arrival </a:t>
            </a:r>
            <a:r>
              <a:rPr lang="en-US"/>
              <a:t>at new PDS</a:t>
            </a:r>
          </a:p>
          <a:p>
            <a:pPr marL="283845" indent="-283845"/>
            <a:r>
              <a:rPr lang="en-US" b="0">
                <a:solidFill>
                  <a:srgbClr val="000000"/>
                </a:solidFill>
              </a:rPr>
              <a:t>May only be used in lieu of HHT (</a:t>
            </a:r>
            <a:r>
              <a:rPr lang="en-US">
                <a:solidFill>
                  <a:srgbClr val="000000"/>
                </a:solidFill>
              </a:rPr>
              <a:t>not authorized HHT </a:t>
            </a:r>
            <a:r>
              <a:rPr lang="en-US" i="1" u="sng">
                <a:solidFill>
                  <a:srgbClr val="000000"/>
                </a:solidFill>
              </a:rPr>
              <a:t>and</a:t>
            </a:r>
            <a:r>
              <a:rPr lang="en-US">
                <a:solidFill>
                  <a:srgbClr val="000000"/>
                </a:solidFill>
              </a:rPr>
              <a:t> Seeking Residence</a:t>
            </a:r>
            <a:r>
              <a:rPr lang="en-US" b="0">
                <a:solidFill>
                  <a:srgbClr val="000000"/>
                </a:solidFill>
              </a:rPr>
              <a:t>)</a:t>
            </a:r>
            <a:endParaRPr lang="en-US" b="0">
              <a:solidFill>
                <a:srgbClr val="000000"/>
              </a:solidFill>
              <a:cs typeface="Arial"/>
            </a:endParaRPr>
          </a:p>
          <a:p>
            <a:pPr marL="688340" lvl="1" indent="-281940"/>
            <a:r>
              <a:rPr lang="en-US" b="0">
                <a:solidFill>
                  <a:srgbClr val="000000"/>
                </a:solidFill>
              </a:rPr>
              <a:t>For </a:t>
            </a:r>
            <a:r>
              <a:rPr lang="en-US">
                <a:solidFill>
                  <a:srgbClr val="000000"/>
                </a:solidFill>
              </a:rPr>
              <a:t>centrally managed positions (CP), </a:t>
            </a:r>
            <a:r>
              <a:rPr lang="en-US" b="0">
                <a:solidFill>
                  <a:srgbClr val="000000"/>
                </a:solidFill>
              </a:rPr>
              <a:t>employee allowed </a:t>
            </a:r>
            <a:r>
              <a:rPr lang="en-US">
                <a:solidFill>
                  <a:srgbClr val="000000"/>
                </a:solidFill>
              </a:rPr>
              <a:t>excused</a:t>
            </a:r>
            <a:r>
              <a:rPr lang="en-US" b="0">
                <a:solidFill>
                  <a:srgbClr val="000000"/>
                </a:solidFill>
              </a:rPr>
              <a:t> leave not to exceed 5 calendar days upon arrival at new duty station</a:t>
            </a:r>
            <a:endParaRPr lang="en-US" b="0">
              <a:solidFill>
                <a:srgbClr val="000000"/>
              </a:solidFill>
              <a:cs typeface="Arial"/>
            </a:endParaRPr>
          </a:p>
          <a:p>
            <a:pPr marL="688340" lvl="1" indent="-281940"/>
            <a:r>
              <a:rPr lang="en-US" b="0">
                <a:solidFill>
                  <a:srgbClr val="000000"/>
                </a:solidFill>
              </a:rPr>
              <a:t>For</a:t>
            </a:r>
            <a:r>
              <a:rPr lang="en-US">
                <a:solidFill>
                  <a:srgbClr val="000000"/>
                </a:solidFill>
              </a:rPr>
              <a:t> </a:t>
            </a:r>
            <a:r>
              <a:rPr lang="en-US">
                <a:ea typeface="Times New Roman" panose="02020603050405020304" pitchFamily="18" charset="0"/>
              </a:rPr>
              <a:t>non-centrally managed positions (NCP)</a:t>
            </a:r>
            <a:r>
              <a:rPr lang="en-US" b="0">
                <a:solidFill>
                  <a:srgbClr val="000000"/>
                </a:solidFill>
                <a:ea typeface="Times New Roman" panose="02020603050405020304" pitchFamily="18" charset="0"/>
                <a:cs typeface="Arial"/>
              </a:rPr>
              <a:t>, up to 10 calendar days </a:t>
            </a:r>
            <a:r>
              <a:rPr lang="en-US">
                <a:solidFill>
                  <a:srgbClr val="000000"/>
                </a:solidFill>
                <a:ea typeface="Times New Roman" panose="02020603050405020304" pitchFamily="18" charset="0"/>
                <a:cs typeface="Arial"/>
              </a:rPr>
              <a:t>must</a:t>
            </a:r>
            <a:r>
              <a:rPr lang="en-US" b="0">
                <a:solidFill>
                  <a:srgbClr val="000000"/>
                </a:solidFill>
              </a:rPr>
              <a:t> be approved by gaining supervisor</a:t>
            </a:r>
            <a:endParaRPr lang="en-US" b="0">
              <a:solidFill>
                <a:srgbClr val="000000"/>
              </a:solidFill>
              <a:cs typeface="Arial"/>
            </a:endParaRPr>
          </a:p>
          <a:p>
            <a:pPr marL="688340" lvl="1" indent="-281940"/>
            <a:r>
              <a:rPr lang="en-US" b="0">
                <a:cs typeface="Arial"/>
              </a:rPr>
              <a:t>Expenses are claimed under the Temporary Quarters Subsistence Expenses (TQSE) method elected, not in addition to authorized TQSE. </a:t>
            </a:r>
          </a:p>
          <a:p>
            <a:pPr marL="688340" lvl="1" indent="-281940"/>
            <a:r>
              <a:rPr lang="en-US" b="0">
                <a:cs typeface="Arial"/>
              </a:rPr>
              <a:t>Rental Car is </a:t>
            </a:r>
            <a:r>
              <a:rPr lang="en-US">
                <a:cs typeface="Arial"/>
              </a:rPr>
              <a:t>NOT</a:t>
            </a:r>
            <a:r>
              <a:rPr lang="en-US" b="0">
                <a:cs typeface="Arial"/>
              </a:rPr>
              <a:t> authorized at Gov’t expense</a:t>
            </a:r>
          </a:p>
          <a:p>
            <a:pPr marL="406400" lvl="1" indent="0">
              <a:buNone/>
            </a:pPr>
            <a:endParaRPr lang="en-US" b="0">
              <a:cs typeface="Arial"/>
            </a:endParaRPr>
          </a:p>
          <a:p>
            <a:pPr marL="688340" lvl="1" indent="-281940"/>
            <a:r>
              <a:rPr lang="en-US" b="0"/>
              <a:t>Information on Seeking Residence can be accessed on the </a:t>
            </a:r>
            <a:r>
              <a:rPr lang="en-US" b="0" err="1"/>
              <a:t>myFSS</a:t>
            </a:r>
            <a:r>
              <a:rPr lang="en-US" b="0"/>
              <a:t> website at: </a:t>
            </a:r>
            <a:r>
              <a:rPr lang="en-US" b="0">
                <a:ea typeface="+mn-lt"/>
                <a:cs typeface="+mn-lt"/>
                <a:hlinkClick r:id="rId2"/>
              </a:rPr>
              <a:t>https://myfss.us.af.mil/USAFCommunity/s/knowledge-detail?pid=kA0t0000000LHJxCAO</a:t>
            </a:r>
            <a:r>
              <a:rPr lang="en-US" b="0">
                <a:ea typeface="+mn-lt"/>
                <a:cs typeface="+mn-lt"/>
              </a:rPr>
              <a:t> </a:t>
            </a:r>
          </a:p>
          <a:p>
            <a:pPr marL="688340" lvl="1" indent="-281940"/>
            <a:endParaRPr lang="en-US" b="0">
              <a:solidFill>
                <a:srgbClr val="000000"/>
              </a:solidFill>
              <a:cs typeface="Arial"/>
            </a:endParaRPr>
          </a:p>
          <a:p>
            <a:pPr marL="283845" indent="-283845"/>
            <a:endParaRPr lang="en-US">
              <a:cs typeface="Arial"/>
            </a:endParaRPr>
          </a:p>
        </p:txBody>
      </p:sp>
      <p:sp>
        <p:nvSpPr>
          <p:cNvPr id="4" name="Slide Number Placeholder 3">
            <a:extLst>
              <a:ext uri="{FF2B5EF4-FFF2-40B4-BE49-F238E27FC236}">
                <a16:creationId xmlns:a16="http://schemas.microsoft.com/office/drawing/2014/main" id="{960AC7D5-D22D-335D-7779-153F75EF8E00}"/>
              </a:ext>
            </a:extLst>
          </p:cNvPr>
          <p:cNvSpPr>
            <a:spLocks noGrp="1"/>
          </p:cNvSpPr>
          <p:nvPr>
            <p:ph type="sldNum" sz="quarter" idx="11"/>
          </p:nvPr>
        </p:nvSpPr>
        <p:spPr/>
        <p:txBody>
          <a:bodyPr/>
          <a:lstStyle/>
          <a:p>
            <a:pPr>
              <a:defRPr/>
            </a:pPr>
            <a:fld id="{8742E453-760C-45C9-8C05-6ED692EDA49B}" type="slidenum">
              <a:rPr lang="en-US" smtClean="0"/>
              <a:pPr>
                <a:defRPr/>
              </a:pPr>
              <a:t>26</a:t>
            </a:fld>
            <a:endParaRPr lang="en-US">
              <a:solidFill>
                <a:srgbClr val="808080"/>
              </a:solidFill>
            </a:endParaRPr>
          </a:p>
        </p:txBody>
      </p:sp>
    </p:spTree>
    <p:extLst>
      <p:ext uri="{BB962C8B-B14F-4D97-AF65-F5344CB8AC3E}">
        <p14:creationId xmlns:p14="http://schemas.microsoft.com/office/powerpoint/2010/main" val="439094214"/>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00600" y="152400"/>
            <a:ext cx="6916615" cy="1002704"/>
          </a:xfrm>
        </p:spPr>
        <p:txBody>
          <a:bodyPr/>
          <a:lstStyle/>
          <a:p>
            <a:r>
              <a:rPr lang="en-US" i="1"/>
              <a:t>Discretionary Allowances</a:t>
            </a:r>
            <a:br>
              <a:rPr lang="en-US" i="1"/>
            </a:br>
            <a:r>
              <a:rPr lang="en-US" i="1"/>
              <a:t>(5 of </a:t>
            </a:r>
            <a:r>
              <a:rPr lang="en-US"/>
              <a:t>11</a:t>
            </a:r>
            <a:r>
              <a:rPr lang="en-US" i="1"/>
              <a:t>)</a:t>
            </a:r>
          </a:p>
        </p:txBody>
      </p:sp>
      <p:sp>
        <p:nvSpPr>
          <p:cNvPr id="3" name="Content Placeholder 2"/>
          <p:cNvSpPr>
            <a:spLocks noGrp="1"/>
          </p:cNvSpPr>
          <p:nvPr>
            <p:ph idx="1"/>
          </p:nvPr>
        </p:nvSpPr>
        <p:spPr>
          <a:xfrm>
            <a:off x="557048" y="1270450"/>
            <a:ext cx="11279913" cy="5244775"/>
          </a:xfrm>
        </p:spPr>
        <p:txBody>
          <a:bodyPr/>
          <a:lstStyle/>
          <a:p>
            <a:pPr marL="0" indent="0">
              <a:buNone/>
            </a:pPr>
            <a:r>
              <a:rPr lang="en-US">
                <a:solidFill>
                  <a:srgbClr val="000000"/>
                </a:solidFill>
              </a:rPr>
              <a:t>TQSE </a:t>
            </a:r>
          </a:p>
          <a:p>
            <a:pPr marL="282575" indent="-280670"/>
            <a:r>
              <a:rPr lang="en-US" b="0">
                <a:solidFill>
                  <a:srgbClr val="000000"/>
                </a:solidFill>
              </a:rPr>
              <a:t>Intended to </a:t>
            </a:r>
            <a:r>
              <a:rPr lang="en-US">
                <a:solidFill>
                  <a:srgbClr val="000000"/>
                </a:solidFill>
              </a:rPr>
              <a:t>partially</a:t>
            </a:r>
            <a:r>
              <a:rPr lang="en-US" b="0">
                <a:solidFill>
                  <a:srgbClr val="000000"/>
                </a:solidFill>
              </a:rPr>
              <a:t> reimburse an employee and/or dependent(s) for expenses incurred as a result of occupying temporary quarters while seeking a permanent residence in conjunction with a PCS</a:t>
            </a:r>
            <a:endParaRPr lang="en-US" b="0">
              <a:solidFill>
                <a:srgbClr val="000000"/>
              </a:solidFill>
              <a:cs typeface="Arial"/>
            </a:endParaRPr>
          </a:p>
          <a:p>
            <a:pPr marL="688340" indent="-281940"/>
            <a:r>
              <a:rPr lang="en-US" b="0">
                <a:solidFill>
                  <a:srgbClr val="000000"/>
                </a:solidFill>
                <a:latin typeface="Arial"/>
                <a:cs typeface="Arial"/>
              </a:rPr>
              <a:t>TQSE Lodgings Plus (LP)</a:t>
            </a:r>
            <a:r>
              <a:rPr lang="en-US" sz="1500" b="0">
                <a:solidFill>
                  <a:srgbClr val="000000"/>
                </a:solidFill>
                <a:latin typeface="Arial"/>
                <a:cs typeface="Arial"/>
              </a:rPr>
              <a:t> </a:t>
            </a:r>
            <a:r>
              <a:rPr lang="en-US" b="0">
                <a:solidFill>
                  <a:srgbClr val="000000"/>
                </a:solidFill>
                <a:latin typeface="Arial"/>
                <a:cs typeface="Arial"/>
              </a:rPr>
              <a:t>is the preferred</a:t>
            </a:r>
            <a:r>
              <a:rPr lang="en-US" b="0">
                <a:ea typeface="+mn-lt"/>
                <a:cs typeface="+mn-lt"/>
              </a:rPr>
              <a:t> TQSE reimbursement method (default IAW JTR Para 054201)</a:t>
            </a:r>
            <a:endParaRPr lang="en-US" b="0">
              <a:cs typeface="Arial"/>
            </a:endParaRPr>
          </a:p>
          <a:p>
            <a:pPr marL="688340" lvl="1" indent="-223520"/>
            <a:r>
              <a:rPr lang="en-US" b="0">
                <a:solidFill>
                  <a:srgbClr val="000000"/>
                </a:solidFill>
                <a:latin typeface="Arial"/>
                <a:cs typeface="Arial"/>
              </a:rPr>
              <a:t>TQSE</a:t>
            </a:r>
            <a:r>
              <a:rPr lang="en-US" b="0">
                <a:ea typeface="+mn-lt"/>
                <a:cs typeface="+mn-lt"/>
              </a:rPr>
              <a:t> (LP) – Reimbursed 60 days based on the locality rate of the old or new PDS, or combination thereof, wherever temporary quarters will be occupied; Limited extensions may be granted</a:t>
            </a:r>
            <a:endParaRPr lang="en-US">
              <a:cs typeface="Arial"/>
            </a:endParaRPr>
          </a:p>
          <a:p>
            <a:pPr marL="1599565" lvl="3" indent="-281940"/>
            <a:r>
              <a:rPr lang="en-US" b="0">
                <a:solidFill>
                  <a:srgbClr val="000000"/>
                </a:solidFill>
                <a:latin typeface="Arial"/>
                <a:cs typeface="Arial"/>
              </a:rPr>
              <a:t>Up</a:t>
            </a:r>
            <a:r>
              <a:rPr lang="en-US" b="0">
                <a:ea typeface="+mn-lt"/>
                <a:cs typeface="+mn-lt"/>
              </a:rPr>
              <a:t> to 60 days for non-centrally managed positions (as defined by gaining unit)</a:t>
            </a:r>
            <a:endParaRPr lang="en-US">
              <a:cs typeface="Arial"/>
            </a:endParaRPr>
          </a:p>
          <a:p>
            <a:pPr marL="688340" lvl="1" indent="-281940"/>
            <a:r>
              <a:rPr lang="en-US" b="0">
                <a:cs typeface="Arial"/>
              </a:rPr>
              <a:t>All TQSE options are outlined in JTR para 054201, </a:t>
            </a:r>
            <a:r>
              <a:rPr lang="en-US" b="0" i="1">
                <a:cs typeface="Arial"/>
              </a:rPr>
              <a:t>TQSE Types</a:t>
            </a:r>
            <a:r>
              <a:rPr lang="en-US" b="0">
                <a:cs typeface="Arial"/>
              </a:rPr>
              <a:t>. Any election other than TQSE (LP) must be made in writing </a:t>
            </a:r>
            <a:r>
              <a:rPr lang="en-US">
                <a:cs typeface="Arial"/>
              </a:rPr>
              <a:t>before</a:t>
            </a:r>
            <a:r>
              <a:rPr lang="en-US" b="0">
                <a:cs typeface="Arial"/>
              </a:rPr>
              <a:t> any part of the order has been executed by sending an email to: </a:t>
            </a:r>
            <a:r>
              <a:rPr lang="en-US" sz="1800" b="0">
                <a:latin typeface="Aptos"/>
                <a:cs typeface="Arial"/>
                <a:hlinkClick r:id="rId3"/>
              </a:rPr>
              <a:t>afpc.dpczpp.pcsamendmentquestion@us.af.mil</a:t>
            </a:r>
            <a:r>
              <a:rPr lang="en-US" b="0">
                <a:solidFill>
                  <a:srgbClr val="FF0000"/>
                </a:solidFill>
                <a:cs typeface="Arial"/>
              </a:rPr>
              <a:t> </a:t>
            </a:r>
            <a:r>
              <a:rPr lang="en-US" b="0">
                <a:cs typeface="Arial"/>
              </a:rPr>
              <a:t>however, </a:t>
            </a:r>
            <a:r>
              <a:rPr lang="en-US">
                <a:solidFill>
                  <a:srgbClr val="FF0000"/>
                </a:solidFill>
                <a:cs typeface="Arial"/>
              </a:rPr>
              <a:t>once the order has been executed, the election is irrevocable.</a:t>
            </a:r>
          </a:p>
          <a:p>
            <a:pPr marL="406400" lvl="1" indent="0">
              <a:buNone/>
            </a:pPr>
            <a:endParaRPr lang="en-US" b="0">
              <a:cs typeface="Arial"/>
            </a:endParaRPr>
          </a:p>
          <a:p>
            <a:pPr marL="406400" lvl="1" indent="0">
              <a:buNone/>
            </a:pPr>
            <a:endParaRPr lang="en-US" b="0">
              <a:cs typeface="Arial"/>
            </a:endParaRPr>
          </a:p>
        </p:txBody>
      </p:sp>
      <p:sp>
        <p:nvSpPr>
          <p:cNvPr id="4" name="Slide Number Placeholder 3">
            <a:extLst>
              <a:ext uri="{FF2B5EF4-FFF2-40B4-BE49-F238E27FC236}">
                <a16:creationId xmlns:a16="http://schemas.microsoft.com/office/drawing/2014/main" id="{A7A633EA-800D-6F70-094C-8067CB79737B}"/>
              </a:ext>
            </a:extLst>
          </p:cNvPr>
          <p:cNvSpPr>
            <a:spLocks noGrp="1"/>
          </p:cNvSpPr>
          <p:nvPr>
            <p:ph type="sldNum" sz="quarter" idx="11"/>
          </p:nvPr>
        </p:nvSpPr>
        <p:spPr/>
        <p:txBody>
          <a:bodyPr/>
          <a:lstStyle/>
          <a:p>
            <a:pPr>
              <a:defRPr/>
            </a:pPr>
            <a:fld id="{8742E453-760C-45C9-8C05-6ED692EDA49B}" type="slidenum">
              <a:rPr lang="en-US" smtClean="0"/>
              <a:pPr>
                <a:defRPr/>
              </a:pPr>
              <a:t>27</a:t>
            </a:fld>
            <a:endParaRPr lang="en-US">
              <a:solidFill>
                <a:srgbClr val="808080"/>
              </a:solidFill>
            </a:endParaRPr>
          </a:p>
        </p:txBody>
      </p:sp>
    </p:spTree>
    <p:extLst>
      <p:ext uri="{BB962C8B-B14F-4D97-AF65-F5344CB8AC3E}">
        <p14:creationId xmlns:p14="http://schemas.microsoft.com/office/powerpoint/2010/main" val="774142655"/>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0" y="152400"/>
            <a:ext cx="6758354" cy="1011497"/>
          </a:xfrm>
        </p:spPr>
        <p:txBody>
          <a:bodyPr/>
          <a:lstStyle/>
          <a:p>
            <a:r>
              <a:rPr lang="en-US" i="1"/>
              <a:t>Discretionary Allowances</a:t>
            </a:r>
            <a:br>
              <a:rPr lang="en-US" i="1"/>
            </a:br>
            <a:r>
              <a:rPr lang="en-US" i="1"/>
              <a:t>(6 of </a:t>
            </a:r>
            <a:r>
              <a:rPr lang="en-US"/>
              <a:t>11</a:t>
            </a:r>
            <a:r>
              <a:rPr lang="en-US" i="1"/>
              <a:t>)</a:t>
            </a:r>
          </a:p>
        </p:txBody>
      </p:sp>
      <p:sp>
        <p:nvSpPr>
          <p:cNvPr id="3" name="Content Placeholder 2"/>
          <p:cNvSpPr>
            <a:spLocks noGrp="1"/>
          </p:cNvSpPr>
          <p:nvPr>
            <p:ph idx="1"/>
          </p:nvPr>
        </p:nvSpPr>
        <p:spPr>
          <a:xfrm>
            <a:off x="533400" y="1307681"/>
            <a:ext cx="11049000" cy="5073160"/>
          </a:xfrm>
        </p:spPr>
        <p:txBody>
          <a:bodyPr/>
          <a:lstStyle/>
          <a:p>
            <a:pPr marL="283845" indent="-283845"/>
            <a:r>
              <a:rPr lang="en-US">
                <a:solidFill>
                  <a:srgbClr val="000000"/>
                </a:solidFill>
              </a:rPr>
              <a:t>TQSE (Cont’d)</a:t>
            </a:r>
            <a:endParaRPr lang="en-US"/>
          </a:p>
          <a:p>
            <a:pPr marL="688340" lvl="1" indent="-281940"/>
            <a:r>
              <a:rPr lang="en-US" b="0">
                <a:solidFill>
                  <a:srgbClr val="000000"/>
                </a:solidFill>
                <a:cs typeface="Arial"/>
              </a:rPr>
              <a:t>Employee will arrange lodging through a private or commercial source (e.g., a hotel).</a:t>
            </a:r>
          </a:p>
          <a:p>
            <a:pPr marL="688340" lvl="1" indent="-281940"/>
            <a:r>
              <a:rPr lang="en-US" b="0">
                <a:solidFill>
                  <a:srgbClr val="000000"/>
                </a:solidFill>
                <a:cs typeface="Arial"/>
              </a:rPr>
              <a:t>Employee should retain lodging receipts or other proof that temporary lodging was occupied</a:t>
            </a:r>
            <a:endParaRPr lang="en-US"/>
          </a:p>
          <a:p>
            <a:pPr marL="688340" lvl="1" indent="-281940"/>
            <a:r>
              <a:rPr lang="en-US" b="0">
                <a:solidFill>
                  <a:srgbClr val="000000"/>
                </a:solidFill>
              </a:rPr>
              <a:t>General information on TQSE can be accessed at: </a:t>
            </a:r>
            <a:endParaRPr lang="en-US" b="0">
              <a:solidFill>
                <a:srgbClr val="000000"/>
              </a:solidFill>
              <a:cs typeface="Arial"/>
            </a:endParaRPr>
          </a:p>
          <a:p>
            <a:pPr marL="406400" lvl="1" indent="0">
              <a:buNone/>
            </a:pPr>
            <a:r>
              <a:rPr lang="en-US" b="0">
                <a:ea typeface="+mn-lt"/>
                <a:cs typeface="+mn-lt"/>
                <a:hlinkClick r:id="rId2"/>
              </a:rPr>
              <a:t>https://myfss.us.af.mil/USAFCommunity/s/knowledge-detail?pid=kA0t0000000LHJYCA4</a:t>
            </a:r>
            <a:r>
              <a:rPr lang="en-US" b="0">
                <a:ea typeface="+mn-lt"/>
                <a:cs typeface="+mn-lt"/>
              </a:rPr>
              <a:t>   </a:t>
            </a:r>
            <a:endParaRPr lang="en-US" b="0">
              <a:solidFill>
                <a:srgbClr val="000000"/>
              </a:solidFill>
              <a:cs typeface="Arial"/>
            </a:endParaRPr>
          </a:p>
          <a:p>
            <a:pPr marL="688340" lvl="1" indent="-281940">
              <a:spcBef>
                <a:spcPts val="1800"/>
              </a:spcBef>
              <a:spcAft>
                <a:spcPts val="100"/>
              </a:spcAft>
            </a:pPr>
            <a:r>
              <a:rPr lang="en-US" b="0">
                <a:solidFill>
                  <a:srgbClr val="000000"/>
                </a:solidFill>
                <a:latin typeface="Arial"/>
                <a:cs typeface="Arial"/>
              </a:rPr>
              <a:t>To</a:t>
            </a:r>
            <a:r>
              <a:rPr lang="en-US" b="0">
                <a:solidFill>
                  <a:srgbClr val="000000"/>
                </a:solidFill>
                <a:cs typeface="Arial"/>
              </a:rPr>
              <a:t> Request an extension to TQSE for Centrally managed orders, please send an email to:  </a:t>
            </a:r>
            <a:r>
              <a:rPr lang="en-US" b="0">
                <a:solidFill>
                  <a:srgbClr val="000000"/>
                </a:solidFill>
                <a:cs typeface="Arial"/>
                <a:hlinkClick r:id="rId3"/>
              </a:rPr>
              <a:t>afpcresourcesoffice@us.af.mil</a:t>
            </a:r>
            <a:endParaRPr lang="en-US">
              <a:cs typeface="Arial"/>
            </a:endParaRPr>
          </a:p>
          <a:p>
            <a:pPr marL="688340" lvl="1" indent="-281940">
              <a:spcBef>
                <a:spcPts val="1800"/>
              </a:spcBef>
              <a:spcAft>
                <a:spcPts val="100"/>
              </a:spcAft>
            </a:pPr>
            <a:r>
              <a:rPr lang="en-US" b="0">
                <a:solidFill>
                  <a:srgbClr val="000000"/>
                </a:solidFill>
                <a:latin typeface="Arial"/>
                <a:cs typeface="Arial"/>
              </a:rPr>
              <a:t>For</a:t>
            </a:r>
            <a:r>
              <a:rPr lang="en-US" b="0">
                <a:solidFill>
                  <a:srgbClr val="000000"/>
                </a:solidFill>
                <a:cs typeface="Arial"/>
              </a:rPr>
              <a:t> non-centrally managed positions, contact your Civilian Personnel Section (CPS)</a:t>
            </a:r>
            <a:endParaRPr lang="en-US">
              <a:cs typeface="Arial"/>
            </a:endParaRPr>
          </a:p>
          <a:p>
            <a:pPr marL="406400" lvl="1" indent="0">
              <a:buNone/>
            </a:pPr>
            <a:endParaRPr lang="en-US" b="0">
              <a:solidFill>
                <a:srgbClr val="000000"/>
              </a:solidFill>
              <a:cs typeface="Arial"/>
            </a:endParaRPr>
          </a:p>
          <a:p>
            <a:pPr marL="406400" lvl="1" indent="0">
              <a:buNone/>
            </a:pPr>
            <a:endParaRPr lang="en-US" b="0">
              <a:solidFill>
                <a:srgbClr val="000000"/>
              </a:solidFill>
              <a:cs typeface="Arial"/>
            </a:endParaRPr>
          </a:p>
          <a:p>
            <a:pPr marL="744220" lvl="2" indent="0">
              <a:buNone/>
            </a:pPr>
            <a:endParaRPr lang="en-US" b="0">
              <a:ea typeface="+mn-lt"/>
              <a:cs typeface="+mn-lt"/>
            </a:endParaRPr>
          </a:p>
        </p:txBody>
      </p:sp>
      <p:sp>
        <p:nvSpPr>
          <p:cNvPr id="4" name="Slide Number Placeholder 3">
            <a:extLst>
              <a:ext uri="{FF2B5EF4-FFF2-40B4-BE49-F238E27FC236}">
                <a16:creationId xmlns:a16="http://schemas.microsoft.com/office/drawing/2014/main" id="{2B7AB767-6A35-6398-31EC-C95DDC96DBC3}"/>
              </a:ext>
            </a:extLst>
          </p:cNvPr>
          <p:cNvSpPr>
            <a:spLocks noGrp="1"/>
          </p:cNvSpPr>
          <p:nvPr>
            <p:ph type="sldNum" sz="quarter" idx="11"/>
          </p:nvPr>
        </p:nvSpPr>
        <p:spPr/>
        <p:txBody>
          <a:bodyPr/>
          <a:lstStyle/>
          <a:p>
            <a:pPr>
              <a:defRPr/>
            </a:pPr>
            <a:fld id="{8742E453-760C-45C9-8C05-6ED692EDA49B}" type="slidenum">
              <a:rPr lang="en-US" smtClean="0"/>
              <a:pPr>
                <a:defRPr/>
              </a:pPr>
              <a:t>28</a:t>
            </a:fld>
            <a:endParaRPr lang="en-US">
              <a:solidFill>
                <a:srgbClr val="808080"/>
              </a:solidFill>
            </a:endParaRPr>
          </a:p>
        </p:txBody>
      </p:sp>
    </p:spTree>
    <p:extLst>
      <p:ext uri="{BB962C8B-B14F-4D97-AF65-F5344CB8AC3E}">
        <p14:creationId xmlns:p14="http://schemas.microsoft.com/office/powerpoint/2010/main" val="4098335480"/>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0" y="48895"/>
            <a:ext cx="6758354" cy="1011497"/>
          </a:xfrm>
        </p:spPr>
        <p:txBody>
          <a:bodyPr/>
          <a:lstStyle/>
          <a:p>
            <a:r>
              <a:rPr lang="en-US" i="1"/>
              <a:t>Discretionary Allowances</a:t>
            </a:r>
            <a:br>
              <a:rPr lang="en-US" i="1"/>
            </a:br>
            <a:r>
              <a:rPr lang="en-US" i="1"/>
              <a:t>(7 of </a:t>
            </a:r>
            <a:r>
              <a:rPr lang="en-US"/>
              <a:t>11</a:t>
            </a:r>
            <a:r>
              <a:rPr lang="en-US" i="1"/>
              <a:t>)</a:t>
            </a:r>
          </a:p>
        </p:txBody>
      </p:sp>
      <p:sp>
        <p:nvSpPr>
          <p:cNvPr id="3" name="Content Placeholder 2"/>
          <p:cNvSpPr>
            <a:spLocks noGrp="1"/>
          </p:cNvSpPr>
          <p:nvPr>
            <p:ph idx="1"/>
          </p:nvPr>
        </p:nvSpPr>
        <p:spPr>
          <a:xfrm>
            <a:off x="533400" y="1255928"/>
            <a:ext cx="11125200" cy="5192222"/>
          </a:xfrm>
        </p:spPr>
        <p:txBody>
          <a:bodyPr/>
          <a:lstStyle/>
          <a:p>
            <a:pPr marL="0" indent="0">
              <a:buNone/>
            </a:pPr>
            <a:r>
              <a:rPr lang="en-US">
                <a:solidFill>
                  <a:srgbClr val="000000"/>
                </a:solidFill>
              </a:rPr>
              <a:t>Privately Owned Vehicle (POV) SHIPMENT (in lieu of driving) </a:t>
            </a:r>
          </a:p>
          <a:p>
            <a:pPr marL="344170" indent="-283845">
              <a:buFont typeface="Wingdings,Sans-Serif" pitchFamily="2" charset="2"/>
            </a:pPr>
            <a:r>
              <a:rPr lang="en-US" sz="2100" b="0">
                <a:solidFill>
                  <a:srgbClr val="000000"/>
                </a:solidFill>
              </a:rPr>
              <a:t>If authorized, only</a:t>
            </a:r>
            <a:r>
              <a:rPr lang="en-US" sz="2100">
                <a:solidFill>
                  <a:srgbClr val="000000"/>
                </a:solidFill>
              </a:rPr>
              <a:t> one POV </a:t>
            </a:r>
            <a:r>
              <a:rPr lang="en-US" sz="2100" b="0">
                <a:solidFill>
                  <a:srgbClr val="000000"/>
                </a:solidFill>
              </a:rPr>
              <a:t>may be shipped at government expense</a:t>
            </a:r>
            <a:endParaRPr lang="en-US" sz="2100" b="0">
              <a:solidFill>
                <a:srgbClr val="000000"/>
              </a:solidFill>
              <a:cs typeface="Arial"/>
            </a:endParaRPr>
          </a:p>
          <a:p>
            <a:pPr marL="344170" indent="-283845">
              <a:buFont typeface="Wingdings,Sans-Serif" pitchFamily="2" charset="2"/>
            </a:pPr>
            <a:r>
              <a:rPr lang="en-US" sz="2100" b="0">
                <a:solidFill>
                  <a:srgbClr val="000000"/>
                </a:solidFill>
              </a:rPr>
              <a:t>Contact the nearest TMO for shipment arrangements</a:t>
            </a:r>
            <a:endParaRPr lang="en-US" sz="2100" b="0">
              <a:solidFill>
                <a:srgbClr val="000000"/>
              </a:solidFill>
              <a:cs typeface="Arial"/>
            </a:endParaRPr>
          </a:p>
          <a:p>
            <a:pPr marL="344170" indent="-342900"/>
            <a:r>
              <a:rPr lang="en-US" sz="2200">
                <a:solidFill>
                  <a:srgbClr val="000000"/>
                </a:solidFill>
                <a:cs typeface="Arial"/>
              </a:rPr>
              <a:t>Alaska Only: </a:t>
            </a:r>
            <a:r>
              <a:rPr lang="en-US" sz="2100" b="0">
                <a:solidFill>
                  <a:srgbClr val="000000"/>
                </a:solidFill>
                <a:cs typeface="Arial"/>
              </a:rPr>
              <a:t>Up to two POVs may be </a:t>
            </a:r>
            <a:r>
              <a:rPr lang="en-US" sz="2200" b="0">
                <a:solidFill>
                  <a:srgbClr val="000000"/>
                </a:solidFill>
                <a:cs typeface="Arial"/>
              </a:rPr>
              <a:t>shipped at government expense</a:t>
            </a:r>
          </a:p>
          <a:p>
            <a:pPr marL="686435" lvl="1" indent="-280670"/>
            <a:r>
              <a:rPr lang="en-US" b="0">
                <a:solidFill>
                  <a:srgbClr val="000000"/>
                </a:solidFill>
              </a:rPr>
              <a:t>May be authorized</a:t>
            </a:r>
            <a:r>
              <a:rPr lang="en-US">
                <a:solidFill>
                  <a:srgbClr val="000000"/>
                </a:solidFill>
              </a:rPr>
              <a:t> </a:t>
            </a:r>
            <a:r>
              <a:rPr lang="en-US" b="0">
                <a:solidFill>
                  <a:srgbClr val="000000"/>
                </a:solidFill>
              </a:rPr>
              <a:t>if it is more advantageous and cost effective to transport up to 2 POV(s) to new PDS by commercial means than to have traveler and / or immediate family member(s) drive  </a:t>
            </a:r>
            <a:endParaRPr lang="en-US" b="0">
              <a:solidFill>
                <a:srgbClr val="000000"/>
              </a:solidFill>
              <a:cs typeface="Arial"/>
            </a:endParaRPr>
          </a:p>
          <a:p>
            <a:pPr marL="688340" lvl="1" indent="-281940"/>
            <a:r>
              <a:rPr lang="en-US" b="0">
                <a:solidFill>
                  <a:srgbClr val="000000"/>
                </a:solidFill>
                <a:cs typeface="Arial"/>
              </a:rPr>
              <a:t>Up to two POVs may be authorized </a:t>
            </a:r>
            <a:r>
              <a:rPr lang="en-US">
                <a:solidFill>
                  <a:srgbClr val="000000"/>
                </a:solidFill>
                <a:cs typeface="Arial"/>
              </a:rPr>
              <a:t>if two licensed drivers</a:t>
            </a:r>
            <a:r>
              <a:rPr lang="en-US" b="0">
                <a:solidFill>
                  <a:srgbClr val="000000"/>
                </a:solidFill>
                <a:cs typeface="Arial"/>
              </a:rPr>
              <a:t> are authorized on the order</a:t>
            </a:r>
          </a:p>
          <a:p>
            <a:pPr marL="281940" indent="-280670"/>
            <a:r>
              <a:rPr lang="en-US" b="0">
                <a:solidFill>
                  <a:srgbClr val="000000"/>
                </a:solidFill>
              </a:rPr>
              <a:t>Costs considered are: </a:t>
            </a:r>
            <a:endParaRPr lang="en-US" b="0">
              <a:solidFill>
                <a:srgbClr val="000000"/>
              </a:solidFill>
              <a:cs typeface="Arial"/>
            </a:endParaRPr>
          </a:p>
          <a:p>
            <a:pPr marL="688340" lvl="1" indent="-281940"/>
            <a:r>
              <a:rPr lang="en-US" b="0">
                <a:solidFill>
                  <a:srgbClr val="000000"/>
                </a:solidFill>
              </a:rPr>
              <a:t>Cost of employee traveling by POV, transporting the POV(s), travel if the POV(s) is / are transported; and</a:t>
            </a:r>
            <a:endParaRPr lang="en-US" b="0">
              <a:solidFill>
                <a:srgbClr val="000000"/>
              </a:solidFill>
              <a:cs typeface="Arial"/>
            </a:endParaRPr>
          </a:p>
          <a:p>
            <a:pPr marL="688340" lvl="1" indent="-281940"/>
            <a:r>
              <a:rPr lang="en-US" b="0">
                <a:solidFill>
                  <a:srgbClr val="000000"/>
                </a:solidFill>
              </a:rPr>
              <a:t>Productivity benefit from the traveler’s </a:t>
            </a:r>
            <a:r>
              <a:rPr lang="en-US">
                <a:solidFill>
                  <a:srgbClr val="000000"/>
                </a:solidFill>
              </a:rPr>
              <a:t>accelerated</a:t>
            </a:r>
            <a:r>
              <a:rPr lang="en-US" b="0">
                <a:solidFill>
                  <a:srgbClr val="000000"/>
                </a:solidFill>
              </a:rPr>
              <a:t> arrival at the new PDS</a:t>
            </a:r>
            <a:endParaRPr lang="en-US" b="0">
              <a:solidFill>
                <a:srgbClr val="000000"/>
              </a:solidFill>
              <a:cs typeface="Arial"/>
            </a:endParaRPr>
          </a:p>
          <a:p>
            <a:pPr marL="688340" lvl="1" indent="-281940"/>
            <a:r>
              <a:rPr lang="en-US" sz="2100" b="0">
                <a:solidFill>
                  <a:srgbClr val="000000"/>
                </a:solidFill>
                <a:cs typeface="Arial"/>
              </a:rPr>
              <a:t>Distance between authorized origin and new PDS </a:t>
            </a:r>
            <a:r>
              <a:rPr lang="en-US" sz="2100">
                <a:solidFill>
                  <a:srgbClr val="000000"/>
                </a:solidFill>
                <a:cs typeface="Arial"/>
              </a:rPr>
              <a:t>must</a:t>
            </a:r>
            <a:r>
              <a:rPr lang="en-US" sz="2100" b="0">
                <a:solidFill>
                  <a:srgbClr val="000000"/>
                </a:solidFill>
                <a:cs typeface="Arial"/>
              </a:rPr>
              <a:t> exceed 600 miles</a:t>
            </a:r>
          </a:p>
          <a:p>
            <a:pPr marL="688340" lvl="1" indent="-281940"/>
            <a:endParaRPr lang="en-US" b="0">
              <a:solidFill>
                <a:srgbClr val="000000"/>
              </a:solidFill>
              <a:cs typeface="Arial"/>
            </a:endParaRPr>
          </a:p>
          <a:p>
            <a:pPr marL="281940" indent="-280670"/>
            <a:endParaRPr lang="en-US" b="0">
              <a:solidFill>
                <a:srgbClr val="000000"/>
              </a:solidFill>
              <a:cs typeface="Arial"/>
            </a:endParaRPr>
          </a:p>
          <a:p>
            <a:pPr marL="283845" indent="-283845"/>
            <a:endParaRPr lang="en-US">
              <a:cs typeface="Arial"/>
            </a:endParaRPr>
          </a:p>
          <a:p>
            <a:pPr marL="283845" indent="-283845"/>
            <a:endParaRPr lang="en-US">
              <a:cs typeface="Arial"/>
            </a:endParaRPr>
          </a:p>
        </p:txBody>
      </p:sp>
      <p:sp>
        <p:nvSpPr>
          <p:cNvPr id="4" name="Slide Number Placeholder 3">
            <a:extLst>
              <a:ext uri="{FF2B5EF4-FFF2-40B4-BE49-F238E27FC236}">
                <a16:creationId xmlns:a16="http://schemas.microsoft.com/office/drawing/2014/main" id="{22B24B73-AE64-53B5-A74B-9552744CBDF1}"/>
              </a:ext>
            </a:extLst>
          </p:cNvPr>
          <p:cNvSpPr>
            <a:spLocks noGrp="1"/>
          </p:cNvSpPr>
          <p:nvPr>
            <p:ph type="sldNum" sz="quarter" idx="11"/>
          </p:nvPr>
        </p:nvSpPr>
        <p:spPr/>
        <p:txBody>
          <a:bodyPr/>
          <a:lstStyle/>
          <a:p>
            <a:pPr>
              <a:defRPr/>
            </a:pPr>
            <a:fld id="{8742E453-760C-45C9-8C05-6ED692EDA49B}" type="slidenum">
              <a:rPr lang="en-US" smtClean="0"/>
              <a:pPr>
                <a:defRPr/>
              </a:pPr>
              <a:t>29</a:t>
            </a:fld>
            <a:endParaRPr lang="en-US">
              <a:solidFill>
                <a:srgbClr val="808080"/>
              </a:solidFill>
            </a:endParaRPr>
          </a:p>
        </p:txBody>
      </p:sp>
    </p:spTree>
    <p:extLst>
      <p:ext uri="{BB962C8B-B14F-4D97-AF65-F5344CB8AC3E}">
        <p14:creationId xmlns:p14="http://schemas.microsoft.com/office/powerpoint/2010/main" val="3766635076"/>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85946" y="223121"/>
            <a:ext cx="6872654" cy="747727"/>
          </a:xfrm>
        </p:spPr>
        <p:txBody>
          <a:bodyPr/>
          <a:lstStyle/>
          <a:p>
            <a:r>
              <a:rPr lang="en-US" i="1"/>
              <a:t>Purpose</a:t>
            </a:r>
          </a:p>
        </p:txBody>
      </p:sp>
      <p:sp>
        <p:nvSpPr>
          <p:cNvPr id="3" name="Content Placeholder 2"/>
          <p:cNvSpPr>
            <a:spLocks noGrp="1"/>
          </p:cNvSpPr>
          <p:nvPr>
            <p:ph idx="1"/>
          </p:nvPr>
        </p:nvSpPr>
        <p:spPr>
          <a:xfrm>
            <a:off x="457200" y="1447800"/>
            <a:ext cx="11201400" cy="5187079"/>
          </a:xfrm>
        </p:spPr>
        <p:txBody>
          <a:bodyPr/>
          <a:lstStyle/>
          <a:p>
            <a:pPr marL="342900" indent="-342900">
              <a:lnSpc>
                <a:spcPct val="90000"/>
              </a:lnSpc>
            </a:pPr>
            <a:r>
              <a:rPr lang="en-US"/>
              <a:t>Provide Civilian Permanent Change of Station (PCS) entitlements for a career move from a Continental United States (CONUS) location (48 contiguous states) to a Non-Foreign OCONUS location</a:t>
            </a:r>
          </a:p>
          <a:p>
            <a:pPr marL="747395" lvl="1" indent="-342900">
              <a:lnSpc>
                <a:spcPct val="90000"/>
              </a:lnSpc>
            </a:pPr>
            <a:r>
              <a:rPr lang="en-US"/>
              <a:t>Example</a:t>
            </a:r>
            <a:endParaRPr lang="en-US">
              <a:cs typeface="Arial"/>
            </a:endParaRPr>
          </a:p>
          <a:p>
            <a:pPr marL="1083945" lvl="2" indent="-342900">
              <a:lnSpc>
                <a:spcPct val="90000"/>
              </a:lnSpc>
            </a:pPr>
            <a:r>
              <a:rPr lang="en-US" b="0"/>
              <a:t>Hanscom Air Force Base, MA to Eielson Air Force Base, AK</a:t>
            </a:r>
            <a:endParaRPr lang="en-US" b="0">
              <a:cs typeface="Arial"/>
            </a:endParaRPr>
          </a:p>
          <a:p>
            <a:pPr marL="403225" lvl="1" indent="0">
              <a:lnSpc>
                <a:spcPct val="90000"/>
              </a:lnSpc>
              <a:buNone/>
            </a:pPr>
            <a:r>
              <a:rPr lang="en-US" i="1" u="sng">
                <a:solidFill>
                  <a:srgbClr val="FF0000"/>
                </a:solidFill>
              </a:rPr>
              <a:t>Important!  Do Not make irreversible life changes, such as selling property, resigning from your current position, etc., prior to receipt of a Firm Job Offer and PCS orders </a:t>
            </a:r>
          </a:p>
          <a:p>
            <a:pPr marL="741045" lvl="2" indent="0">
              <a:lnSpc>
                <a:spcPct val="90000"/>
              </a:lnSpc>
              <a:buNone/>
            </a:pPr>
            <a:endParaRPr lang="en-US">
              <a:cs typeface="Arial"/>
            </a:endParaRPr>
          </a:p>
        </p:txBody>
      </p:sp>
      <p:pic>
        <p:nvPicPr>
          <p:cNvPr id="5" name="Picture 4" descr="Map&#10;&#10;Description automatically generated">
            <a:extLst>
              <a:ext uri="{FF2B5EF4-FFF2-40B4-BE49-F238E27FC236}">
                <a16:creationId xmlns:a16="http://schemas.microsoft.com/office/drawing/2014/main" id="{48B86132-3A47-3637-ED76-3374202B946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48400" y="3962400"/>
            <a:ext cx="4391025" cy="2247900"/>
          </a:xfrm>
          <a:prstGeom prst="rect">
            <a:avLst/>
          </a:prstGeom>
          <a:solidFill>
            <a:srgbClr val="FFFFFF">
              <a:shade val="85000"/>
            </a:srgbClr>
          </a:solid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6" name="Slide Number Placeholder 5">
            <a:extLst>
              <a:ext uri="{FF2B5EF4-FFF2-40B4-BE49-F238E27FC236}">
                <a16:creationId xmlns:a16="http://schemas.microsoft.com/office/drawing/2014/main" id="{55E676C1-C330-E905-4EA9-0A0AF217BDFB}"/>
              </a:ext>
            </a:extLst>
          </p:cNvPr>
          <p:cNvSpPr>
            <a:spLocks noGrp="1"/>
          </p:cNvSpPr>
          <p:nvPr>
            <p:ph type="sldNum" sz="quarter" idx="11"/>
          </p:nvPr>
        </p:nvSpPr>
        <p:spPr/>
        <p:txBody>
          <a:bodyPr/>
          <a:lstStyle/>
          <a:p>
            <a:pPr>
              <a:defRPr/>
            </a:pPr>
            <a:fld id="{8742E453-760C-45C9-8C05-6ED692EDA49B}" type="slidenum">
              <a:rPr lang="en-US" smtClean="0"/>
              <a:pPr>
                <a:defRPr/>
              </a:pPr>
              <a:t>3</a:t>
            </a:fld>
            <a:endParaRPr lang="en-US">
              <a:solidFill>
                <a:srgbClr val="808080"/>
              </a:solidFill>
            </a:endParaRPr>
          </a:p>
        </p:txBody>
      </p:sp>
    </p:spTree>
    <p:extLst>
      <p:ext uri="{BB962C8B-B14F-4D97-AF65-F5344CB8AC3E}">
        <p14:creationId xmlns:p14="http://schemas.microsoft.com/office/powerpoint/2010/main" val="3011892408"/>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00600" y="152400"/>
            <a:ext cx="6811108" cy="1002704"/>
          </a:xfrm>
        </p:spPr>
        <p:txBody>
          <a:bodyPr/>
          <a:lstStyle/>
          <a:p>
            <a:r>
              <a:rPr lang="en-US" i="1"/>
              <a:t>Discretionary Allowances</a:t>
            </a:r>
            <a:br>
              <a:rPr lang="en-US" i="1"/>
            </a:br>
            <a:r>
              <a:rPr lang="en-US" i="1"/>
              <a:t>(8 of </a:t>
            </a:r>
            <a:r>
              <a:rPr lang="en-US"/>
              <a:t>11</a:t>
            </a:r>
            <a:r>
              <a:rPr lang="en-US" i="1"/>
              <a:t>)</a:t>
            </a:r>
          </a:p>
        </p:txBody>
      </p:sp>
      <p:sp>
        <p:nvSpPr>
          <p:cNvPr id="3" name="Content Placeholder 2"/>
          <p:cNvSpPr>
            <a:spLocks noGrp="1"/>
          </p:cNvSpPr>
          <p:nvPr>
            <p:ph idx="1"/>
          </p:nvPr>
        </p:nvSpPr>
        <p:spPr>
          <a:xfrm>
            <a:off x="457200" y="1298204"/>
            <a:ext cx="11078308" cy="5073161"/>
          </a:xfrm>
        </p:spPr>
        <p:txBody>
          <a:bodyPr/>
          <a:lstStyle/>
          <a:p>
            <a:pPr marL="0" indent="0">
              <a:buNone/>
            </a:pPr>
            <a:r>
              <a:rPr lang="en-US">
                <a:solidFill>
                  <a:srgbClr val="000000"/>
                </a:solidFill>
              </a:rPr>
              <a:t>POV SHIPMENT (Cont’d)</a:t>
            </a:r>
          </a:p>
          <a:p>
            <a:pPr marL="283845" indent="-283845"/>
            <a:r>
              <a:rPr lang="en-US" b="0" i="1"/>
              <a:t>If POV shipment is authorized at Gov’t expense, reimbursement is limited to traveler’s actual expenses </a:t>
            </a:r>
            <a:r>
              <a:rPr lang="en-US" i="1"/>
              <a:t>not to exceed </a:t>
            </a:r>
            <a:r>
              <a:rPr lang="en-US" b="0" i="1"/>
              <a:t>POV transportation cost from authorized origin point to authorized destination and </a:t>
            </a:r>
            <a:r>
              <a:rPr lang="en-US" i="1" u="sng">
                <a:solidFill>
                  <a:srgbClr val="000000"/>
                </a:solidFill>
              </a:rPr>
              <a:t>arrangements will be made by traveler</a:t>
            </a:r>
            <a:endParaRPr lang="en-US" i="1" u="sng">
              <a:cs typeface="Arial"/>
            </a:endParaRPr>
          </a:p>
          <a:p>
            <a:pPr marL="281940" indent="-226695"/>
            <a:r>
              <a:rPr lang="en-US" b="0">
                <a:solidFill>
                  <a:srgbClr val="000000"/>
                </a:solidFill>
              </a:rPr>
              <a:t>Employee </a:t>
            </a:r>
            <a:r>
              <a:rPr lang="en-US">
                <a:solidFill>
                  <a:srgbClr val="000000"/>
                </a:solidFill>
              </a:rPr>
              <a:t>must</a:t>
            </a:r>
            <a:r>
              <a:rPr lang="en-US" b="0">
                <a:solidFill>
                  <a:srgbClr val="000000"/>
                </a:solidFill>
              </a:rPr>
              <a:t> provide the following documentation for consideration</a:t>
            </a:r>
            <a:endParaRPr lang="en-US" b="0">
              <a:solidFill>
                <a:srgbClr val="000000"/>
              </a:solidFill>
              <a:cs typeface="Arial"/>
            </a:endParaRPr>
          </a:p>
          <a:p>
            <a:pPr marL="687070" lvl="1" indent="-226695"/>
            <a:r>
              <a:rPr lang="en-US" b="0">
                <a:solidFill>
                  <a:srgbClr val="000000"/>
                </a:solidFill>
              </a:rPr>
              <a:t>Justification for accelerated travel, </a:t>
            </a:r>
            <a:r>
              <a:rPr lang="en-US" b="0" i="1">
                <a:solidFill>
                  <a:srgbClr val="000000"/>
                </a:solidFill>
              </a:rPr>
              <a:t>if applicable</a:t>
            </a:r>
            <a:endParaRPr lang="en-US" b="0" i="1">
              <a:solidFill>
                <a:srgbClr val="000000"/>
              </a:solidFill>
              <a:cs typeface="Arial"/>
            </a:endParaRPr>
          </a:p>
          <a:p>
            <a:pPr marL="687070" lvl="1" indent="-226695"/>
            <a:r>
              <a:rPr lang="en-US" b="0">
                <a:solidFill>
                  <a:srgbClr val="000000"/>
                </a:solidFill>
              </a:rPr>
              <a:t>Proof POV is in operating order and proof of insurance</a:t>
            </a:r>
            <a:endParaRPr lang="en-US" b="0">
              <a:solidFill>
                <a:srgbClr val="000000"/>
              </a:solidFill>
              <a:cs typeface="Arial"/>
            </a:endParaRPr>
          </a:p>
          <a:p>
            <a:pPr marL="687070" lvl="1" indent="-226695"/>
            <a:r>
              <a:rPr lang="en-US" b="0">
                <a:solidFill>
                  <a:srgbClr val="000000"/>
                </a:solidFill>
              </a:rPr>
              <a:t>Legal title and registration</a:t>
            </a:r>
            <a:endParaRPr lang="en-US" b="0">
              <a:solidFill>
                <a:srgbClr val="000000"/>
              </a:solidFill>
              <a:cs typeface="Arial"/>
            </a:endParaRPr>
          </a:p>
          <a:p>
            <a:pPr marL="687070" lvl="1" indent="-226695"/>
            <a:r>
              <a:rPr lang="en-US" b="0">
                <a:solidFill>
                  <a:srgbClr val="000000"/>
                </a:solidFill>
              </a:rPr>
              <a:t>Current driver’s license of traveler cited on PCS order</a:t>
            </a:r>
            <a:endParaRPr lang="en-US" b="0">
              <a:solidFill>
                <a:srgbClr val="000000"/>
              </a:solidFill>
              <a:cs typeface="Arial"/>
            </a:endParaRPr>
          </a:p>
          <a:p>
            <a:pPr marL="687070" lvl="1" indent="-226695"/>
            <a:r>
              <a:rPr lang="en-US" b="0">
                <a:solidFill>
                  <a:srgbClr val="000000"/>
                </a:solidFill>
              </a:rPr>
              <a:t>Number of POV(s) requesting to be shipped </a:t>
            </a:r>
            <a:endParaRPr lang="en-US" b="0">
              <a:solidFill>
                <a:srgbClr val="000000"/>
              </a:solidFill>
              <a:cs typeface="Arial"/>
            </a:endParaRPr>
          </a:p>
          <a:p>
            <a:pPr marL="687070" lvl="1" indent="-226695"/>
            <a:r>
              <a:rPr lang="en-US" b="0">
                <a:solidFill>
                  <a:srgbClr val="000000"/>
                </a:solidFill>
              </a:rPr>
              <a:t>Quote for shipment (traveler arranged)</a:t>
            </a:r>
            <a:endParaRPr lang="en-US" b="0">
              <a:solidFill>
                <a:srgbClr val="000000"/>
              </a:solidFill>
              <a:cs typeface="Arial"/>
            </a:endParaRPr>
          </a:p>
          <a:p>
            <a:pPr marL="398145" indent="-342900">
              <a:spcBef>
                <a:spcPts val="1200"/>
              </a:spcBef>
            </a:pPr>
            <a:r>
              <a:rPr lang="en-US" b="0">
                <a:solidFill>
                  <a:srgbClr val="000000"/>
                </a:solidFill>
              </a:rPr>
              <a:t>Information on POV Shipment can be accessed on the </a:t>
            </a:r>
            <a:r>
              <a:rPr lang="en-US" b="0" err="1">
                <a:solidFill>
                  <a:srgbClr val="000000"/>
                </a:solidFill>
              </a:rPr>
              <a:t>myFSS</a:t>
            </a:r>
            <a:r>
              <a:rPr lang="en-US" b="0">
                <a:solidFill>
                  <a:srgbClr val="000000"/>
                </a:solidFill>
              </a:rPr>
              <a:t> website at: </a:t>
            </a:r>
            <a:r>
              <a:rPr lang="en-US" b="0">
                <a:ea typeface="+mn-lt"/>
                <a:cs typeface="+mn-lt"/>
                <a:hlinkClick r:id="rId2"/>
              </a:rPr>
              <a:t>https://myfss.us.af.mil/USAFCommunity/s/knowledge-detail?pid=kA0t0000000LHJaCAO</a:t>
            </a:r>
            <a:r>
              <a:rPr lang="en-US" b="0">
                <a:ea typeface="+mn-lt"/>
                <a:cs typeface="+mn-lt"/>
              </a:rPr>
              <a:t> </a:t>
            </a:r>
          </a:p>
          <a:p>
            <a:pPr marL="1371600" lvl="3" indent="0">
              <a:buNone/>
            </a:pPr>
            <a:endParaRPr lang="en-US" b="0">
              <a:solidFill>
                <a:srgbClr val="000000"/>
              </a:solidFill>
              <a:cs typeface="Arial"/>
            </a:endParaRPr>
          </a:p>
          <a:p>
            <a:pPr marL="283845" indent="-283845"/>
            <a:endParaRPr lang="en-US">
              <a:cs typeface="Arial"/>
            </a:endParaRPr>
          </a:p>
        </p:txBody>
      </p:sp>
      <p:sp>
        <p:nvSpPr>
          <p:cNvPr id="4" name="Slide Number Placeholder 3">
            <a:extLst>
              <a:ext uri="{FF2B5EF4-FFF2-40B4-BE49-F238E27FC236}">
                <a16:creationId xmlns:a16="http://schemas.microsoft.com/office/drawing/2014/main" id="{E51BF423-5587-5365-08B7-AD9A0AD4684D}"/>
              </a:ext>
            </a:extLst>
          </p:cNvPr>
          <p:cNvSpPr>
            <a:spLocks noGrp="1"/>
          </p:cNvSpPr>
          <p:nvPr>
            <p:ph type="sldNum" sz="quarter" idx="11"/>
          </p:nvPr>
        </p:nvSpPr>
        <p:spPr/>
        <p:txBody>
          <a:bodyPr/>
          <a:lstStyle/>
          <a:p>
            <a:pPr>
              <a:defRPr/>
            </a:pPr>
            <a:fld id="{8742E453-760C-45C9-8C05-6ED692EDA49B}" type="slidenum">
              <a:rPr lang="en-US" smtClean="0"/>
              <a:pPr>
                <a:defRPr/>
              </a:pPr>
              <a:t>30</a:t>
            </a:fld>
            <a:endParaRPr lang="en-US">
              <a:solidFill>
                <a:srgbClr val="808080"/>
              </a:solidFill>
            </a:endParaRPr>
          </a:p>
        </p:txBody>
      </p:sp>
    </p:spTree>
    <p:extLst>
      <p:ext uri="{BB962C8B-B14F-4D97-AF65-F5344CB8AC3E}">
        <p14:creationId xmlns:p14="http://schemas.microsoft.com/office/powerpoint/2010/main" val="1138965113"/>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0" y="76200"/>
            <a:ext cx="6828692" cy="993912"/>
          </a:xfrm>
        </p:spPr>
        <p:txBody>
          <a:bodyPr/>
          <a:lstStyle/>
          <a:p>
            <a:r>
              <a:rPr lang="en-US" i="1"/>
              <a:t>Discretionary Allowances</a:t>
            </a:r>
            <a:br>
              <a:rPr lang="en-US" i="1"/>
            </a:br>
            <a:r>
              <a:rPr lang="en-US" i="1"/>
              <a:t>(</a:t>
            </a:r>
            <a:r>
              <a:rPr lang="en-US"/>
              <a:t>9</a:t>
            </a:r>
            <a:r>
              <a:rPr lang="en-US" i="1"/>
              <a:t> of </a:t>
            </a:r>
            <a:r>
              <a:rPr lang="en-US"/>
              <a:t>11</a:t>
            </a:r>
            <a:r>
              <a:rPr lang="en-US" i="1"/>
              <a:t>)</a:t>
            </a:r>
          </a:p>
        </p:txBody>
      </p:sp>
      <p:sp>
        <p:nvSpPr>
          <p:cNvPr id="3" name="Content Placeholder 2"/>
          <p:cNvSpPr>
            <a:spLocks noGrp="1"/>
          </p:cNvSpPr>
          <p:nvPr>
            <p:ph idx="1"/>
          </p:nvPr>
        </p:nvSpPr>
        <p:spPr>
          <a:xfrm>
            <a:off x="609600" y="1300744"/>
            <a:ext cx="10972800" cy="5064369"/>
          </a:xfrm>
        </p:spPr>
        <p:txBody>
          <a:bodyPr/>
          <a:lstStyle/>
          <a:p>
            <a:pPr marL="0" indent="0">
              <a:buNone/>
            </a:pPr>
            <a:r>
              <a:rPr lang="en-US">
                <a:solidFill>
                  <a:srgbClr val="000000"/>
                </a:solidFill>
              </a:rPr>
              <a:t>DoD NATIONAL RELOCATION PROGRAM (DNRP) GUARANTEED HOME SALE (GHS)</a:t>
            </a:r>
          </a:p>
          <a:p>
            <a:pPr marL="688340" indent="-281940"/>
            <a:r>
              <a:rPr lang="en-US" b="0">
                <a:solidFill>
                  <a:srgbClr val="000000"/>
                </a:solidFill>
                <a:latin typeface="Arial"/>
                <a:cs typeface="Arial"/>
              </a:rPr>
              <a:t>Open</a:t>
            </a:r>
            <a:r>
              <a:rPr lang="en-US" b="0">
                <a:solidFill>
                  <a:srgbClr val="000000"/>
                </a:solidFill>
                <a:ea typeface="+mn-lt"/>
                <a:cs typeface="+mn-lt"/>
              </a:rPr>
              <a:t> to all </a:t>
            </a:r>
            <a:r>
              <a:rPr lang="en-US">
                <a:solidFill>
                  <a:srgbClr val="000000"/>
                </a:solidFill>
                <a:ea typeface="+mn-lt"/>
                <a:cs typeface="+mn-lt"/>
              </a:rPr>
              <a:t>centrally managed </a:t>
            </a:r>
            <a:r>
              <a:rPr lang="en-US" b="0">
                <a:solidFill>
                  <a:srgbClr val="000000"/>
                </a:solidFill>
                <a:ea typeface="+mn-lt"/>
                <a:cs typeface="+mn-lt"/>
              </a:rPr>
              <a:t>GS-12 and above </a:t>
            </a:r>
            <a:endParaRPr lang="en-US" b="0" strike="sngStrike">
              <a:solidFill>
                <a:srgbClr val="000000"/>
              </a:solidFill>
              <a:cs typeface="Arial"/>
            </a:endParaRPr>
          </a:p>
          <a:p>
            <a:pPr marL="688340" lvl="1" indent="-281940"/>
            <a:r>
              <a:rPr lang="en-US">
                <a:solidFill>
                  <a:srgbClr val="000000"/>
                </a:solidFill>
                <a:latin typeface="Arial"/>
                <a:cs typeface="Arial"/>
              </a:rPr>
              <a:t>Must</a:t>
            </a:r>
            <a:r>
              <a:rPr lang="en-US">
                <a:solidFill>
                  <a:srgbClr val="000000"/>
                </a:solidFill>
                <a:ea typeface="+mn-lt"/>
                <a:cs typeface="+mn-lt"/>
              </a:rPr>
              <a:t> </a:t>
            </a:r>
            <a:r>
              <a:rPr lang="en-US" b="0">
                <a:solidFill>
                  <a:srgbClr val="000000"/>
                </a:solidFill>
                <a:ea typeface="+mn-lt"/>
                <a:cs typeface="+mn-lt"/>
              </a:rPr>
              <a:t>be authorized “Real Estate” and “Relocation Services” on orders</a:t>
            </a:r>
            <a:endParaRPr lang="en-US"/>
          </a:p>
          <a:p>
            <a:pPr marL="688340" lvl="1" indent="-281940"/>
            <a:r>
              <a:rPr lang="en-US" b="0">
                <a:solidFill>
                  <a:srgbClr val="000000"/>
                </a:solidFill>
                <a:latin typeface="Arial"/>
                <a:cs typeface="Arial"/>
              </a:rPr>
              <a:t>Eligible</a:t>
            </a:r>
            <a:r>
              <a:rPr lang="en-US" b="0">
                <a:solidFill>
                  <a:srgbClr val="000000"/>
                </a:solidFill>
                <a:ea typeface="+mn-lt"/>
                <a:cs typeface="+mn-lt"/>
              </a:rPr>
              <a:t> employee </a:t>
            </a:r>
            <a:r>
              <a:rPr lang="en-US">
                <a:solidFill>
                  <a:srgbClr val="000000"/>
                </a:solidFill>
                <a:ea typeface="+mn-lt"/>
                <a:cs typeface="+mn-lt"/>
              </a:rPr>
              <a:t>must </a:t>
            </a:r>
            <a:r>
              <a:rPr lang="en-US" b="0">
                <a:solidFill>
                  <a:srgbClr val="000000"/>
                </a:solidFill>
                <a:ea typeface="+mn-lt"/>
                <a:cs typeface="+mn-lt"/>
              </a:rPr>
              <a:t>elect to use GHS </a:t>
            </a:r>
            <a:r>
              <a:rPr lang="en-US" b="0" i="1">
                <a:solidFill>
                  <a:srgbClr val="000000"/>
                </a:solidFill>
                <a:ea typeface="+mn-lt"/>
                <a:cs typeface="+mn-lt"/>
              </a:rPr>
              <a:t>and </a:t>
            </a:r>
            <a:r>
              <a:rPr lang="en-US" b="0">
                <a:solidFill>
                  <a:srgbClr val="000000"/>
                </a:solidFill>
                <a:ea typeface="+mn-lt"/>
                <a:cs typeface="+mn-lt"/>
              </a:rPr>
              <a:t>complete sale transaction prior to one-year real estate time limit – should enroll NLT 120 days before one-year expiration date</a:t>
            </a:r>
            <a:endParaRPr lang="en-US"/>
          </a:p>
          <a:p>
            <a:pPr marL="688340" lvl="1" indent="-281940"/>
            <a:r>
              <a:rPr lang="en-US" b="0" dirty="0">
                <a:solidFill>
                  <a:srgbClr val="000000"/>
                </a:solidFill>
                <a:latin typeface="Arial"/>
                <a:cs typeface="Arial"/>
              </a:rPr>
              <a:t>Employees are no longer required to market their home prior to enrollment in DNRP. Employees will initially be enrolled in DNRP Basic for a period of time before </a:t>
            </a:r>
            <a:r>
              <a:rPr lang="en-US" b="0">
                <a:solidFill>
                  <a:srgbClr val="000000"/>
                </a:solidFill>
                <a:latin typeface="Arial"/>
                <a:cs typeface="Arial"/>
              </a:rPr>
              <a:t>being eligible to enroll in DNRP Plus.</a:t>
            </a:r>
            <a:endParaRPr lang="en-US" sz="1800" b="0" dirty="0">
              <a:solidFill>
                <a:srgbClr val="000000"/>
              </a:solidFill>
            </a:endParaRPr>
          </a:p>
          <a:p>
            <a:pPr marL="688340" lvl="1" indent="-281940"/>
            <a:r>
              <a:rPr lang="en-US" b="0">
                <a:solidFill>
                  <a:srgbClr val="000000"/>
                </a:solidFill>
              </a:rPr>
              <a:t>GHS applicants funded by AFPC must cite point of contact name listed in Block 28 of PCS </a:t>
            </a:r>
            <a:r>
              <a:rPr lang="en-US" b="0" dirty="0">
                <a:solidFill>
                  <a:srgbClr val="000000"/>
                </a:solidFill>
              </a:rPr>
              <a:t>order and include the HR contact E-mail:</a:t>
            </a:r>
            <a:r>
              <a:rPr lang="en-US" dirty="0">
                <a:solidFill>
                  <a:srgbClr val="000000"/>
                </a:solidFill>
              </a:rPr>
              <a:t> </a:t>
            </a:r>
            <a:r>
              <a:rPr lang="en-US" dirty="0">
                <a:solidFill>
                  <a:srgbClr val="000000"/>
                </a:solidFill>
                <a:hlinkClick r:id="rId2"/>
              </a:rPr>
              <a:t>afpcresourcesoffice@us.af.mil</a:t>
            </a:r>
            <a:r>
              <a:rPr lang="en-US" sz="1800" b="0" dirty="0">
                <a:solidFill>
                  <a:srgbClr val="000000"/>
                </a:solidFill>
              </a:rPr>
              <a:t> </a:t>
            </a:r>
            <a:endParaRPr lang="en-US" sz="1800" b="0">
              <a:solidFill>
                <a:srgbClr val="000000"/>
              </a:solidFill>
              <a:cs typeface="Arial"/>
            </a:endParaRPr>
          </a:p>
          <a:p>
            <a:pPr marL="460375" lvl="1" indent="0">
              <a:buNone/>
            </a:pPr>
            <a:r>
              <a:rPr lang="en-US" b="0">
                <a:solidFill>
                  <a:srgbClr val="000000"/>
                </a:solidFill>
              </a:rPr>
              <a:t> Website to</a:t>
            </a:r>
            <a:r>
              <a:rPr lang="en-US" sz="1700" b="0">
                <a:solidFill>
                  <a:srgbClr val="000000"/>
                </a:solidFill>
              </a:rPr>
              <a:t> </a:t>
            </a:r>
            <a:r>
              <a:rPr lang="en-US" b="0">
                <a:solidFill>
                  <a:srgbClr val="000000"/>
                </a:solidFill>
              </a:rPr>
              <a:t>DNRP handbook and GHS Application Procedures: </a:t>
            </a:r>
            <a:r>
              <a:rPr lang="en-US" sz="2000">
                <a:solidFill>
                  <a:srgbClr val="000000"/>
                </a:solidFill>
                <a:hlinkClick r:id="rId3"/>
              </a:rPr>
              <a:t>http://www.nab.usace.army.mil/BusinessWithUs/RealEstate/DNRP.aspx</a:t>
            </a:r>
            <a:endParaRPr lang="en-US" sz="2000">
              <a:solidFill>
                <a:srgbClr val="000000"/>
              </a:solidFill>
              <a:cs typeface="Arial"/>
            </a:endParaRPr>
          </a:p>
        </p:txBody>
      </p:sp>
      <p:sp>
        <p:nvSpPr>
          <p:cNvPr id="4" name="Slide Number Placeholder 3">
            <a:extLst>
              <a:ext uri="{FF2B5EF4-FFF2-40B4-BE49-F238E27FC236}">
                <a16:creationId xmlns:a16="http://schemas.microsoft.com/office/drawing/2014/main" id="{99F25B84-C09B-E9D2-828A-3E1CBDD49ACD}"/>
              </a:ext>
            </a:extLst>
          </p:cNvPr>
          <p:cNvSpPr>
            <a:spLocks noGrp="1"/>
          </p:cNvSpPr>
          <p:nvPr>
            <p:ph type="sldNum" sz="quarter" idx="11"/>
          </p:nvPr>
        </p:nvSpPr>
        <p:spPr/>
        <p:txBody>
          <a:bodyPr/>
          <a:lstStyle/>
          <a:p>
            <a:pPr>
              <a:defRPr/>
            </a:pPr>
            <a:fld id="{8742E453-760C-45C9-8C05-6ED692EDA49B}" type="slidenum">
              <a:rPr lang="en-US" smtClean="0"/>
              <a:pPr>
                <a:defRPr/>
              </a:pPr>
              <a:t>31</a:t>
            </a:fld>
            <a:endParaRPr lang="en-US">
              <a:solidFill>
                <a:srgbClr val="808080"/>
              </a:solidFill>
            </a:endParaRPr>
          </a:p>
        </p:txBody>
      </p:sp>
    </p:spTree>
    <p:extLst>
      <p:ext uri="{BB962C8B-B14F-4D97-AF65-F5344CB8AC3E}">
        <p14:creationId xmlns:p14="http://schemas.microsoft.com/office/powerpoint/2010/main" val="848827487"/>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76800" y="152400"/>
            <a:ext cx="6855069" cy="1002704"/>
          </a:xfrm>
        </p:spPr>
        <p:txBody>
          <a:bodyPr/>
          <a:lstStyle/>
          <a:p>
            <a:r>
              <a:rPr lang="en-US" i="1"/>
              <a:t>Discretionary Allowances</a:t>
            </a:r>
            <a:br>
              <a:rPr lang="en-US" i="1"/>
            </a:br>
            <a:r>
              <a:rPr lang="en-US" i="1"/>
              <a:t>(</a:t>
            </a:r>
            <a:r>
              <a:rPr lang="en-US">
                <a:solidFill>
                  <a:srgbClr val="002060"/>
                </a:solidFill>
              </a:rPr>
              <a:t>10 of 11</a:t>
            </a:r>
            <a:r>
              <a:rPr lang="en-US" i="1">
                <a:solidFill>
                  <a:srgbClr val="002060"/>
                </a:solidFill>
              </a:rPr>
              <a:t>)</a:t>
            </a:r>
          </a:p>
        </p:txBody>
      </p:sp>
      <p:sp>
        <p:nvSpPr>
          <p:cNvPr id="3" name="Content Placeholder 2"/>
          <p:cNvSpPr>
            <a:spLocks noGrp="1"/>
          </p:cNvSpPr>
          <p:nvPr>
            <p:ph idx="1"/>
          </p:nvPr>
        </p:nvSpPr>
        <p:spPr>
          <a:xfrm>
            <a:off x="464467" y="1173565"/>
            <a:ext cx="10948600" cy="5527154"/>
          </a:xfrm>
        </p:spPr>
        <p:txBody>
          <a:bodyPr/>
          <a:lstStyle/>
          <a:p>
            <a:pPr marL="0" indent="0">
              <a:buNone/>
            </a:pPr>
            <a:r>
              <a:rPr lang="en-US"/>
              <a:t>DNRP &amp; GHS (Cont’d) </a:t>
            </a:r>
          </a:p>
          <a:p>
            <a:pPr marL="688340" lvl="1" indent="-281940"/>
            <a:r>
              <a:rPr lang="en-US" b="0"/>
              <a:t>Information on DNRP can be accessed on the </a:t>
            </a:r>
            <a:r>
              <a:rPr lang="en-US" b="0" err="1"/>
              <a:t>myFSS</a:t>
            </a:r>
            <a:r>
              <a:rPr lang="en-US" b="0"/>
              <a:t> website at: </a:t>
            </a:r>
            <a:r>
              <a:rPr lang="en-US" b="0">
                <a:ea typeface="+mn-lt"/>
                <a:cs typeface="+mn-lt"/>
                <a:hlinkClick r:id="rId2"/>
              </a:rPr>
              <a:t>https://myfss.us.af.mil/USAFCommunity/s/knowledge-detail?pid=kA0t0000000LHJzCAO</a:t>
            </a:r>
            <a:r>
              <a:rPr lang="en-US" b="0">
                <a:ea typeface="+mn-lt"/>
                <a:cs typeface="+mn-lt"/>
              </a:rPr>
              <a:t> </a:t>
            </a:r>
            <a:endParaRPr lang="en-US">
              <a:cs typeface="Arial"/>
            </a:endParaRPr>
          </a:p>
          <a:p>
            <a:pPr marL="3175" indent="0">
              <a:buNone/>
            </a:pPr>
            <a:r>
              <a:rPr lang="en-US">
                <a:solidFill>
                  <a:srgbClr val="000000"/>
                </a:solidFill>
              </a:rPr>
              <a:t>PROPERTY MANAGEMENT (PM) SERVICES</a:t>
            </a:r>
            <a:endParaRPr lang="en-US">
              <a:solidFill>
                <a:srgbClr val="000000"/>
              </a:solidFill>
              <a:cs typeface="Arial"/>
            </a:endParaRPr>
          </a:p>
          <a:p>
            <a:pPr marL="688340" lvl="1" indent="-281940"/>
            <a:r>
              <a:rPr lang="en-US" b="0">
                <a:solidFill>
                  <a:srgbClr val="000000"/>
                </a:solidFill>
              </a:rPr>
              <a:t>Applies only to those eligible for DNRP – occupying a </a:t>
            </a:r>
            <a:r>
              <a:rPr lang="en-US">
                <a:solidFill>
                  <a:srgbClr val="000000"/>
                </a:solidFill>
              </a:rPr>
              <a:t>centrally managed </a:t>
            </a:r>
            <a:r>
              <a:rPr lang="en-US" b="0">
                <a:solidFill>
                  <a:srgbClr val="000000"/>
                </a:solidFill>
              </a:rPr>
              <a:t>position at GS-12 or higher</a:t>
            </a:r>
            <a:endParaRPr lang="en-US" b="0">
              <a:solidFill>
                <a:srgbClr val="000000"/>
              </a:solidFill>
              <a:cs typeface="Arial"/>
            </a:endParaRPr>
          </a:p>
          <a:p>
            <a:pPr marL="688340" lvl="1" indent="-281940"/>
            <a:r>
              <a:rPr lang="en-US" b="0"/>
              <a:t>PM may be used in lieu of DNRP Guaranteed Home Sale (GHS) for CONUS to CONUS moves </a:t>
            </a:r>
            <a:r>
              <a:rPr lang="en-US" u="sng"/>
              <a:t>IF</a:t>
            </a:r>
            <a:r>
              <a:rPr lang="en-US"/>
              <a:t> </a:t>
            </a:r>
            <a:r>
              <a:rPr lang="en-US" b="0"/>
              <a:t>PM services are advantageous to Gov’t and more cost effective for Gov’t than sale of employee’s residence</a:t>
            </a:r>
            <a:endParaRPr lang="en-US" b="0">
              <a:cs typeface="Arial"/>
            </a:endParaRPr>
          </a:p>
          <a:p>
            <a:pPr marL="688340" lvl="1" indent="-281940"/>
            <a:r>
              <a:rPr lang="en-US" b="0">
                <a:solidFill>
                  <a:srgbClr val="000000"/>
                </a:solidFill>
              </a:rPr>
              <a:t>When authorized, employee bears costs up front and may request reimbursement at a minimum of every 6 months, but not to exceed 12 months</a:t>
            </a:r>
            <a:endParaRPr lang="en-US" b="0">
              <a:solidFill>
                <a:srgbClr val="000000"/>
              </a:solidFill>
              <a:cs typeface="Arial"/>
            </a:endParaRPr>
          </a:p>
          <a:p>
            <a:pPr marL="688340" lvl="1" indent="-281940"/>
            <a:r>
              <a:rPr lang="en-US" b="0">
                <a:solidFill>
                  <a:srgbClr val="000000"/>
                </a:solidFill>
              </a:rPr>
              <a:t>If eligible, employee must submit a request for authorization of PM Services to:  </a:t>
            </a:r>
            <a:r>
              <a:rPr lang="en-US" u="sng">
                <a:solidFill>
                  <a:srgbClr val="0000FF"/>
                </a:solidFill>
              </a:rPr>
              <a:t>afpcresourcesoffice@us.af.mil</a:t>
            </a:r>
            <a:r>
              <a:rPr lang="en-US" b="0"/>
              <a:t>  </a:t>
            </a:r>
            <a:endParaRPr lang="en-US" b="0">
              <a:cs typeface="Arial"/>
            </a:endParaRPr>
          </a:p>
          <a:p>
            <a:pPr marL="688340" lvl="1" indent="-281940"/>
            <a:r>
              <a:rPr lang="en-US" b="0"/>
              <a:t>Additional information on PM services can be accessed on the </a:t>
            </a:r>
            <a:r>
              <a:rPr lang="en-US" b="0" err="1"/>
              <a:t>myFSS</a:t>
            </a:r>
            <a:r>
              <a:rPr lang="en-US" b="0"/>
              <a:t> website at: </a:t>
            </a:r>
            <a:r>
              <a:rPr lang="en-US" b="0">
                <a:ea typeface="+mn-lt"/>
                <a:cs typeface="+mn-lt"/>
                <a:hlinkClick r:id="rId3"/>
              </a:rPr>
              <a:t>https://myfss.us.af.mil/USAFCommunity/s/knowledge-detail?pid=kA0t0000000LHJyCAO</a:t>
            </a:r>
            <a:r>
              <a:rPr lang="en-US" b="0">
                <a:ea typeface="+mn-lt"/>
                <a:cs typeface="+mn-lt"/>
              </a:rPr>
              <a:t> </a:t>
            </a:r>
          </a:p>
          <a:p>
            <a:pPr marL="688340" lvl="1" indent="-281940"/>
            <a:endParaRPr lang="en-US" b="0">
              <a:cs typeface="Arial"/>
            </a:endParaRPr>
          </a:p>
          <a:p>
            <a:pPr marL="283845" indent="-283845"/>
            <a:endParaRPr lang="en-US">
              <a:cs typeface="Arial"/>
            </a:endParaRPr>
          </a:p>
        </p:txBody>
      </p:sp>
      <p:sp>
        <p:nvSpPr>
          <p:cNvPr id="4" name="Slide Number Placeholder 3">
            <a:extLst>
              <a:ext uri="{FF2B5EF4-FFF2-40B4-BE49-F238E27FC236}">
                <a16:creationId xmlns:a16="http://schemas.microsoft.com/office/drawing/2014/main" id="{B86E1706-A821-206D-D526-5AF095333EF8}"/>
              </a:ext>
            </a:extLst>
          </p:cNvPr>
          <p:cNvSpPr>
            <a:spLocks noGrp="1"/>
          </p:cNvSpPr>
          <p:nvPr>
            <p:ph type="sldNum" sz="quarter" idx="11"/>
          </p:nvPr>
        </p:nvSpPr>
        <p:spPr/>
        <p:txBody>
          <a:bodyPr/>
          <a:lstStyle/>
          <a:p>
            <a:pPr>
              <a:defRPr/>
            </a:pPr>
            <a:fld id="{8742E453-760C-45C9-8C05-6ED692EDA49B}" type="slidenum">
              <a:rPr lang="en-US" smtClean="0"/>
              <a:pPr>
                <a:defRPr/>
              </a:pPr>
              <a:t>32</a:t>
            </a:fld>
            <a:endParaRPr lang="en-US">
              <a:solidFill>
                <a:srgbClr val="808080"/>
              </a:solidFill>
            </a:endParaRPr>
          </a:p>
        </p:txBody>
      </p:sp>
    </p:spTree>
    <p:extLst>
      <p:ext uri="{BB962C8B-B14F-4D97-AF65-F5344CB8AC3E}">
        <p14:creationId xmlns:p14="http://schemas.microsoft.com/office/powerpoint/2010/main" val="3630204523"/>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00600" y="152400"/>
            <a:ext cx="6855069" cy="1011497"/>
          </a:xfrm>
        </p:spPr>
        <p:txBody>
          <a:bodyPr/>
          <a:lstStyle/>
          <a:p>
            <a:r>
              <a:rPr lang="en-US"/>
              <a:t>Discretionary</a:t>
            </a:r>
            <a:r>
              <a:rPr lang="en-US" i="1"/>
              <a:t> Allowances</a:t>
            </a:r>
            <a:br>
              <a:rPr lang="en-US" i="1"/>
            </a:br>
            <a:r>
              <a:rPr lang="en-US" i="1"/>
              <a:t>(</a:t>
            </a:r>
            <a:r>
              <a:rPr lang="en-US"/>
              <a:t>11</a:t>
            </a:r>
            <a:r>
              <a:rPr lang="en-US" i="1"/>
              <a:t> of </a:t>
            </a:r>
            <a:r>
              <a:rPr lang="en-US"/>
              <a:t>11</a:t>
            </a:r>
            <a:r>
              <a:rPr lang="en-US" i="1">
                <a:solidFill>
                  <a:srgbClr val="002060"/>
                </a:solidFill>
              </a:rPr>
              <a:t>)</a:t>
            </a:r>
            <a:endParaRPr lang="en-US" i="1"/>
          </a:p>
        </p:txBody>
      </p:sp>
      <p:sp>
        <p:nvSpPr>
          <p:cNvPr id="3" name="Content Placeholder 2"/>
          <p:cNvSpPr>
            <a:spLocks noGrp="1"/>
          </p:cNvSpPr>
          <p:nvPr>
            <p:ph idx="1"/>
          </p:nvPr>
        </p:nvSpPr>
        <p:spPr>
          <a:xfrm>
            <a:off x="485077" y="1279431"/>
            <a:ext cx="11170591" cy="5245194"/>
          </a:xfrm>
        </p:spPr>
        <p:txBody>
          <a:bodyPr/>
          <a:lstStyle/>
          <a:p>
            <a:pPr marL="0" indent="0">
              <a:buNone/>
            </a:pPr>
            <a:r>
              <a:rPr lang="en-US"/>
              <a:t>NON-TEMPORARY STORAGE (NTS) (extended storage) of HHG</a:t>
            </a:r>
          </a:p>
          <a:p>
            <a:pPr marL="283845" indent="-283845">
              <a:buFont typeface="Wingdings"/>
              <a:buChar char="n"/>
            </a:pPr>
            <a:r>
              <a:rPr lang="en-US" b="0">
                <a:cs typeface="Arial"/>
              </a:rPr>
              <a:t>Combined weight stored and transported must not exceed the authorized maximum 18,000 lbs. net weight</a:t>
            </a:r>
          </a:p>
          <a:p>
            <a:pPr marL="283845" indent="-283845">
              <a:buFont typeface="Wingdings"/>
              <a:buChar char="n"/>
            </a:pPr>
            <a:r>
              <a:rPr lang="en-US" b="0">
                <a:cs typeface="Arial"/>
              </a:rPr>
              <a:t>NTS is funded by your overseas command. Your eligibility to retain your HHGs in NTS, at Government expense, depends upon your gaining funding authority submitting a new fund cite at the beginning of each fiscal year to the TMO servicing your NTS</a:t>
            </a:r>
          </a:p>
          <a:p>
            <a:pPr marL="283845" indent="-283845">
              <a:buFont typeface="Wingdings"/>
              <a:buChar char="n"/>
            </a:pPr>
            <a:r>
              <a:rPr lang="en-US" b="0">
                <a:cs typeface="Arial"/>
              </a:rPr>
              <a:t>It is your responsibility to ensure this fund cite is received by your servicing TMO. Failure to update funding will result in your NTS converting to your expense.</a:t>
            </a:r>
          </a:p>
          <a:p>
            <a:pPr marL="283845" indent="-283845">
              <a:buFont typeface="Wingdings"/>
              <a:buChar char="n"/>
            </a:pPr>
            <a:r>
              <a:rPr lang="en-US">
                <a:cs typeface="Arial"/>
              </a:rPr>
              <a:t>NOTE: The gaining funding authority is responsible for providing the NTS fund cite even if the PCS move is funded by the Central Salary Account (CSA)</a:t>
            </a:r>
            <a:endParaRPr lang="en-US" b="0">
              <a:cs typeface="Arial"/>
            </a:endParaRPr>
          </a:p>
          <a:p>
            <a:pPr marL="283845" indent="-283845">
              <a:buFont typeface="Wingdings"/>
              <a:buChar char="n"/>
            </a:pPr>
            <a:r>
              <a:rPr lang="en-US" b="0">
                <a:cs typeface="Arial"/>
              </a:rPr>
              <a:t>Information on NTS can be accessed on the </a:t>
            </a:r>
            <a:r>
              <a:rPr lang="en-US" b="0" err="1">
                <a:cs typeface="Arial"/>
              </a:rPr>
              <a:t>myFSS</a:t>
            </a:r>
            <a:r>
              <a:rPr lang="en-US" b="0">
                <a:cs typeface="Arial"/>
              </a:rPr>
              <a:t> website at: </a:t>
            </a:r>
            <a:r>
              <a:rPr lang="en-US" b="0">
                <a:solidFill>
                  <a:srgbClr val="FF0000"/>
                </a:solidFill>
                <a:cs typeface="Arial"/>
              </a:rPr>
              <a:t> </a:t>
            </a:r>
            <a:r>
              <a:rPr lang="en-US" sz="1800" b="0">
                <a:solidFill>
                  <a:srgbClr val="FF0000"/>
                </a:solidFill>
                <a:cs typeface="Arial"/>
                <a:hlinkClick r:id="rId2"/>
              </a:rPr>
              <a:t>https://myfss.us.af.mil/USAFCommunity/s/knowledge-detail?pid=kA0t0000000LHJsCAO</a:t>
            </a:r>
            <a:r>
              <a:rPr lang="en-US" sz="1800" b="0">
                <a:solidFill>
                  <a:srgbClr val="FF0000"/>
                </a:solidFill>
                <a:cs typeface="Arial"/>
              </a:rPr>
              <a:t> </a:t>
            </a:r>
          </a:p>
          <a:p>
            <a:pPr marL="1905" indent="0">
              <a:buNone/>
            </a:pPr>
            <a:endParaRPr lang="en-US">
              <a:solidFill>
                <a:srgbClr val="FF0000"/>
              </a:solidFill>
              <a:cs typeface="Arial"/>
            </a:endParaRPr>
          </a:p>
        </p:txBody>
      </p:sp>
      <p:sp>
        <p:nvSpPr>
          <p:cNvPr id="4" name="Slide Number Placeholder 3">
            <a:extLst>
              <a:ext uri="{FF2B5EF4-FFF2-40B4-BE49-F238E27FC236}">
                <a16:creationId xmlns:a16="http://schemas.microsoft.com/office/drawing/2014/main" id="{8C648DB3-64FF-D8A0-D4A5-C17FA7BD5364}"/>
              </a:ext>
            </a:extLst>
          </p:cNvPr>
          <p:cNvSpPr>
            <a:spLocks noGrp="1"/>
          </p:cNvSpPr>
          <p:nvPr>
            <p:ph type="sldNum" sz="quarter" idx="11"/>
          </p:nvPr>
        </p:nvSpPr>
        <p:spPr/>
        <p:txBody>
          <a:bodyPr/>
          <a:lstStyle/>
          <a:p>
            <a:pPr>
              <a:defRPr/>
            </a:pPr>
            <a:fld id="{8742E453-760C-45C9-8C05-6ED692EDA49B}" type="slidenum">
              <a:rPr lang="en-US" smtClean="0"/>
              <a:pPr>
                <a:defRPr/>
              </a:pPr>
              <a:t>33</a:t>
            </a:fld>
            <a:endParaRPr lang="en-US">
              <a:solidFill>
                <a:srgbClr val="808080"/>
              </a:solidFill>
            </a:endParaRPr>
          </a:p>
        </p:txBody>
      </p:sp>
    </p:spTree>
    <p:extLst>
      <p:ext uri="{BB962C8B-B14F-4D97-AF65-F5344CB8AC3E}">
        <p14:creationId xmlns:p14="http://schemas.microsoft.com/office/powerpoint/2010/main" val="2507520510"/>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0" y="304800"/>
            <a:ext cx="6758354" cy="1002704"/>
          </a:xfrm>
        </p:spPr>
        <p:txBody>
          <a:bodyPr/>
          <a:lstStyle/>
          <a:p>
            <a:r>
              <a:rPr lang="en-US" i="1"/>
              <a:t>PCS Restrictions</a:t>
            </a:r>
            <a:br>
              <a:rPr lang="en-US" i="1"/>
            </a:br>
            <a:endParaRPr lang="en-US" i="1"/>
          </a:p>
        </p:txBody>
      </p:sp>
      <p:sp>
        <p:nvSpPr>
          <p:cNvPr id="3" name="Content Placeholder 2"/>
          <p:cNvSpPr>
            <a:spLocks noGrp="1"/>
          </p:cNvSpPr>
          <p:nvPr>
            <p:ph idx="1"/>
          </p:nvPr>
        </p:nvSpPr>
        <p:spPr>
          <a:xfrm>
            <a:off x="533400" y="1337984"/>
            <a:ext cx="11049000" cy="5064369"/>
          </a:xfrm>
        </p:spPr>
        <p:txBody>
          <a:bodyPr/>
          <a:lstStyle/>
          <a:p>
            <a:pPr marL="281940" indent="-280670"/>
            <a:r>
              <a:rPr lang="en-US" b="0">
                <a:solidFill>
                  <a:srgbClr val="000000"/>
                </a:solidFill>
              </a:rPr>
              <a:t>The JTR restricts any employee who is serving under a services agreement (formerly transportation agreement) as a result of a Gov’t sponsored PCS move from a second PCS move within a </a:t>
            </a:r>
            <a:r>
              <a:rPr lang="en-US">
                <a:solidFill>
                  <a:srgbClr val="FF0000"/>
                </a:solidFill>
              </a:rPr>
              <a:t>12-month period </a:t>
            </a:r>
            <a:r>
              <a:rPr lang="en-US"/>
              <a:t>(</a:t>
            </a:r>
            <a:r>
              <a:rPr lang="en-US" i="1"/>
              <a:t>Ref: JTR, Para 053706)</a:t>
            </a:r>
            <a:endParaRPr lang="en-US" i="1">
              <a:cs typeface="Arial"/>
            </a:endParaRPr>
          </a:p>
          <a:p>
            <a:pPr marL="281940" indent="-280670"/>
            <a:r>
              <a:rPr lang="en-US">
                <a:solidFill>
                  <a:srgbClr val="000000"/>
                </a:solidFill>
              </a:rPr>
              <a:t>AF CIVILIAN DWELL TIME RESTRICTION</a:t>
            </a:r>
            <a:endParaRPr lang="en-US">
              <a:solidFill>
                <a:srgbClr val="000000"/>
              </a:solidFill>
              <a:cs typeface="Arial"/>
            </a:endParaRPr>
          </a:p>
          <a:p>
            <a:pPr marL="688340" lvl="1" indent="-281940"/>
            <a:r>
              <a:rPr lang="en-US" b="0"/>
              <a:t>The AF requires a minimum </a:t>
            </a:r>
            <a:r>
              <a:rPr lang="en-US"/>
              <a:t>48-month</a:t>
            </a:r>
            <a:r>
              <a:rPr lang="en-US" b="0"/>
              <a:t> Employment Agreement in CONUS centrally managed positions before another Gov’t paid move is authorized</a:t>
            </a:r>
            <a:endParaRPr lang="en-US" b="0">
              <a:cs typeface="Arial"/>
            </a:endParaRPr>
          </a:p>
          <a:p>
            <a:pPr marL="688340" lvl="1" indent="-281940"/>
            <a:endParaRPr lang="en-US" b="0">
              <a:solidFill>
                <a:srgbClr val="000000"/>
              </a:solidFill>
              <a:cs typeface="Arial"/>
            </a:endParaRPr>
          </a:p>
          <a:p>
            <a:pPr marL="283845" indent="-283845"/>
            <a:endParaRPr lang="en-US">
              <a:cs typeface="Arial"/>
            </a:endParaRPr>
          </a:p>
        </p:txBody>
      </p:sp>
      <p:sp>
        <p:nvSpPr>
          <p:cNvPr id="4" name="Slide Number Placeholder 3">
            <a:extLst>
              <a:ext uri="{FF2B5EF4-FFF2-40B4-BE49-F238E27FC236}">
                <a16:creationId xmlns:a16="http://schemas.microsoft.com/office/drawing/2014/main" id="{6D548463-8E56-3EE6-6EFD-DC5E376E5E16}"/>
              </a:ext>
            </a:extLst>
          </p:cNvPr>
          <p:cNvSpPr>
            <a:spLocks noGrp="1"/>
          </p:cNvSpPr>
          <p:nvPr>
            <p:ph type="sldNum" sz="quarter" idx="11"/>
          </p:nvPr>
        </p:nvSpPr>
        <p:spPr/>
        <p:txBody>
          <a:bodyPr/>
          <a:lstStyle/>
          <a:p>
            <a:pPr>
              <a:defRPr/>
            </a:pPr>
            <a:fld id="{8742E453-760C-45C9-8C05-6ED692EDA49B}" type="slidenum">
              <a:rPr lang="en-US" smtClean="0"/>
              <a:pPr>
                <a:defRPr/>
              </a:pPr>
              <a:t>34</a:t>
            </a:fld>
            <a:endParaRPr lang="en-US">
              <a:solidFill>
                <a:srgbClr val="808080"/>
              </a:solidFill>
            </a:endParaRPr>
          </a:p>
        </p:txBody>
      </p:sp>
    </p:spTree>
    <p:extLst>
      <p:ext uri="{BB962C8B-B14F-4D97-AF65-F5344CB8AC3E}">
        <p14:creationId xmlns:p14="http://schemas.microsoft.com/office/powerpoint/2010/main" val="4002707811"/>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nodeType="clickEffect">
                                  <p:stCondLst>
                                    <p:cond delay="0"/>
                                  </p:stCondLst>
                                  <p:childTnLst>
                                    <p:animEffect transition="out" filter="fade">
                                      <p:cBhvr>
                                        <p:cTn id="6" dur="500" tmFilter="0, 0; .2, .5; .8, .5; 1, 0"/>
                                        <p:tgtEl>
                                          <p:spTgt spid="3">
                                            <p:txEl>
                                              <p:pRg st="0" end="0"/>
                                            </p:txEl>
                                          </p:spTgt>
                                        </p:tgtEl>
                                      </p:cBhvr>
                                    </p:animEffect>
                                    <p:animScale>
                                      <p:cBhvr>
                                        <p:cTn id="7" dur="250" autoRev="1" fill="hold"/>
                                        <p:tgtEl>
                                          <p:spTgt spid="3">
                                            <p:txEl>
                                              <p:pRg st="0" end="0"/>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7030" y="716546"/>
            <a:ext cx="6872654" cy="747727"/>
          </a:xfrm>
        </p:spPr>
        <p:txBody>
          <a:bodyPr/>
          <a:lstStyle/>
          <a:p>
            <a:r>
              <a:rPr lang="en-US" i="1"/>
              <a:t>PCS Tax Notification</a:t>
            </a:r>
            <a:br>
              <a:rPr lang="en-US" i="1"/>
            </a:br>
            <a:br>
              <a:rPr lang="en-US" i="1">
                <a:cs typeface="Times New Roman" pitchFamily="18" charset="0"/>
              </a:rPr>
            </a:br>
            <a:endParaRPr lang="en-US" i="1"/>
          </a:p>
        </p:txBody>
      </p:sp>
      <p:sp>
        <p:nvSpPr>
          <p:cNvPr id="3" name="Content Placeholder 2"/>
          <p:cNvSpPr>
            <a:spLocks noGrp="1"/>
          </p:cNvSpPr>
          <p:nvPr>
            <p:ph idx="1"/>
          </p:nvPr>
        </p:nvSpPr>
        <p:spPr>
          <a:xfrm>
            <a:off x="647700" y="1366378"/>
            <a:ext cx="10896600" cy="5187079"/>
          </a:xfrm>
        </p:spPr>
        <p:txBody>
          <a:bodyPr/>
          <a:lstStyle/>
          <a:p>
            <a:pPr marL="283845" indent="-283845">
              <a:lnSpc>
                <a:spcPct val="80000"/>
              </a:lnSpc>
              <a:spcBef>
                <a:spcPts val="1200"/>
              </a:spcBef>
            </a:pPr>
            <a:r>
              <a:rPr lang="en-US"/>
              <a:t>In accordance with the </a:t>
            </a:r>
            <a:r>
              <a:rPr lang="en-US">
                <a:solidFill>
                  <a:schemeClr val="accent1"/>
                </a:solidFill>
              </a:rPr>
              <a:t>Tax Cuts and Jobs Act (TCJA) 22 Dec 2017</a:t>
            </a:r>
            <a:r>
              <a:rPr lang="en-US"/>
              <a:t>, moving expenses and relocation payments paid by an employer </a:t>
            </a:r>
            <a:r>
              <a:rPr lang="en-US" u="sng"/>
              <a:t>on and after January 1, 2018</a:t>
            </a:r>
            <a:r>
              <a:rPr lang="en-US"/>
              <a:t>, </a:t>
            </a:r>
            <a:r>
              <a:rPr lang="en-US">
                <a:solidFill>
                  <a:schemeClr val="tx2">
                    <a:lumMod val="95000"/>
                    <a:lumOff val="5000"/>
                  </a:schemeClr>
                </a:solidFill>
              </a:rPr>
              <a:t>are taxable</a:t>
            </a:r>
            <a:r>
              <a:rPr lang="en-US"/>
              <a:t>.  </a:t>
            </a:r>
            <a:endParaRPr lang="en-US">
              <a:cs typeface="Arial"/>
            </a:endParaRPr>
          </a:p>
          <a:p>
            <a:pPr marL="688340" lvl="1" indent="-281940">
              <a:lnSpc>
                <a:spcPct val="80000"/>
              </a:lnSpc>
              <a:spcBef>
                <a:spcPts val="1200"/>
              </a:spcBef>
            </a:pPr>
            <a:r>
              <a:rPr lang="en-US"/>
              <a:t>Air Force reports transportation cost associated with a move to the IRS and pay the taxes on behalf of the employee</a:t>
            </a:r>
            <a:endParaRPr lang="en-US">
              <a:cs typeface="Arial"/>
            </a:endParaRPr>
          </a:p>
          <a:p>
            <a:pPr marL="1026795" lvl="2" indent="-223520">
              <a:lnSpc>
                <a:spcPct val="80000"/>
              </a:lnSpc>
              <a:spcBef>
                <a:spcPts val="600"/>
              </a:spcBef>
            </a:pPr>
            <a:r>
              <a:rPr lang="en-US"/>
              <a:t>This creates a debt to the Air Force and a tax liability to the employee </a:t>
            </a:r>
            <a:endParaRPr lang="en-US">
              <a:cs typeface="Arial"/>
            </a:endParaRPr>
          </a:p>
          <a:p>
            <a:pPr marL="1026795" lvl="2" indent="-223520">
              <a:lnSpc>
                <a:spcPct val="80000"/>
              </a:lnSpc>
              <a:spcBef>
                <a:spcPts val="600"/>
              </a:spcBef>
            </a:pPr>
            <a:r>
              <a:rPr lang="en-US"/>
              <a:t>Employee will be notified of the debt via mail</a:t>
            </a:r>
            <a:endParaRPr lang="en-US">
              <a:cs typeface="Arial"/>
            </a:endParaRPr>
          </a:p>
          <a:p>
            <a:pPr marL="1026795" lvl="2" indent="-223520">
              <a:lnSpc>
                <a:spcPct val="80000"/>
              </a:lnSpc>
              <a:spcBef>
                <a:spcPts val="600"/>
              </a:spcBef>
            </a:pPr>
            <a:r>
              <a:rPr lang="en-US"/>
              <a:t>Air Force offers several repayment plan options </a:t>
            </a:r>
            <a:endParaRPr lang="en-US">
              <a:cs typeface="Arial"/>
            </a:endParaRPr>
          </a:p>
          <a:p>
            <a:pPr marL="1599565" lvl="3" indent="-227965">
              <a:lnSpc>
                <a:spcPct val="80000"/>
              </a:lnSpc>
              <a:spcBef>
                <a:spcPts val="600"/>
              </a:spcBef>
            </a:pPr>
            <a:r>
              <a:rPr lang="en-US"/>
              <a:t>There is </a:t>
            </a:r>
            <a:r>
              <a:rPr lang="en-US" u="sng"/>
              <a:t>NOT</a:t>
            </a:r>
            <a:r>
              <a:rPr lang="en-US"/>
              <a:t> a waiver option for tax indebtedness</a:t>
            </a:r>
            <a:endParaRPr lang="en-US">
              <a:cs typeface="Arial"/>
            </a:endParaRPr>
          </a:p>
          <a:p>
            <a:pPr marL="1370965" lvl="3" indent="0">
              <a:lnSpc>
                <a:spcPct val="80000"/>
              </a:lnSpc>
              <a:spcBef>
                <a:spcPts val="600"/>
              </a:spcBef>
              <a:buNone/>
            </a:pPr>
            <a:endParaRPr lang="en-US">
              <a:cs typeface="Arial"/>
            </a:endParaRPr>
          </a:p>
          <a:p>
            <a:pPr marL="459740" lvl="1" indent="0">
              <a:lnSpc>
                <a:spcPct val="80000"/>
              </a:lnSpc>
              <a:spcBef>
                <a:spcPts val="600"/>
              </a:spcBef>
              <a:buNone/>
            </a:pPr>
            <a:r>
              <a:rPr lang="en-US" b="0"/>
              <a:t>***A Travel W-2 will be processed at the end of the year and will include the increase in gross income, taxes for all PCS-related vouchers filed, and HHGs.  W-2s will be mailed to employees and are also available through </a:t>
            </a:r>
            <a:r>
              <a:rPr lang="en-US" b="0" err="1"/>
              <a:t>myPay</a:t>
            </a:r>
            <a:r>
              <a:rPr lang="en-US" b="0"/>
              <a:t>.  </a:t>
            </a:r>
            <a:r>
              <a:rPr lang="en-US" b="0">
                <a:highlight>
                  <a:srgbClr val="FFFF00"/>
                </a:highlight>
              </a:rPr>
              <a:t>Employees will file their tax return for the calendar year and subsequently file a Relocation Income Tax Allowance (RITA) voucher to help offset the additional tax burden imposed by the PCS move.</a:t>
            </a:r>
            <a:r>
              <a:rPr lang="en-US" b="0"/>
              <a:t> This is not a 100-percent dollar for dollar offset as each individual’s tax situation is unique.***</a:t>
            </a:r>
            <a:endParaRPr lang="en-US" b="0">
              <a:cs typeface="Arial"/>
            </a:endParaRPr>
          </a:p>
          <a:p>
            <a:pPr marL="1599565" lvl="3" indent="-227965">
              <a:lnSpc>
                <a:spcPct val="80000"/>
              </a:lnSpc>
              <a:spcBef>
                <a:spcPts val="600"/>
              </a:spcBef>
            </a:pPr>
            <a:endParaRPr lang="en-US">
              <a:cs typeface="Arial"/>
            </a:endParaRPr>
          </a:p>
        </p:txBody>
      </p:sp>
      <p:sp>
        <p:nvSpPr>
          <p:cNvPr id="4" name="Slide Number Placeholder 3">
            <a:extLst>
              <a:ext uri="{FF2B5EF4-FFF2-40B4-BE49-F238E27FC236}">
                <a16:creationId xmlns:a16="http://schemas.microsoft.com/office/drawing/2014/main" id="{F834B421-C076-4B82-4446-1EB9E6C3FFDC}"/>
              </a:ext>
            </a:extLst>
          </p:cNvPr>
          <p:cNvSpPr>
            <a:spLocks noGrp="1"/>
          </p:cNvSpPr>
          <p:nvPr>
            <p:ph type="sldNum" sz="quarter" idx="11"/>
          </p:nvPr>
        </p:nvSpPr>
        <p:spPr/>
        <p:txBody>
          <a:bodyPr/>
          <a:lstStyle/>
          <a:p>
            <a:pPr>
              <a:defRPr/>
            </a:pPr>
            <a:fld id="{8742E453-760C-45C9-8C05-6ED692EDA49B}" type="slidenum">
              <a:rPr lang="en-US" smtClean="0"/>
              <a:pPr>
                <a:defRPr/>
              </a:pPr>
              <a:t>35</a:t>
            </a:fld>
            <a:endParaRPr lang="en-US">
              <a:solidFill>
                <a:srgbClr val="808080"/>
              </a:solidFill>
            </a:endParaRPr>
          </a:p>
        </p:txBody>
      </p:sp>
    </p:spTree>
    <p:extLst>
      <p:ext uri="{BB962C8B-B14F-4D97-AF65-F5344CB8AC3E}">
        <p14:creationId xmlns:p14="http://schemas.microsoft.com/office/powerpoint/2010/main" val="1699145221"/>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0" y="484661"/>
            <a:ext cx="6855069" cy="897197"/>
          </a:xfrm>
        </p:spPr>
        <p:txBody>
          <a:bodyPr/>
          <a:lstStyle/>
          <a:p>
            <a:r>
              <a:rPr lang="en-US" i="1"/>
              <a:t>PCS Order Status Check </a:t>
            </a:r>
            <a:br>
              <a:rPr lang="en-US" i="1"/>
            </a:br>
            <a:endParaRPr lang="en-US" i="1"/>
          </a:p>
        </p:txBody>
      </p:sp>
      <p:sp>
        <p:nvSpPr>
          <p:cNvPr id="3" name="Content Placeholder 2"/>
          <p:cNvSpPr>
            <a:spLocks noGrp="1"/>
          </p:cNvSpPr>
          <p:nvPr>
            <p:ph idx="1"/>
          </p:nvPr>
        </p:nvSpPr>
        <p:spPr>
          <a:xfrm>
            <a:off x="515883" y="1310099"/>
            <a:ext cx="11049000" cy="5034355"/>
          </a:xfrm>
        </p:spPr>
        <p:txBody>
          <a:bodyPr/>
          <a:lstStyle/>
          <a:p>
            <a:pPr marL="283845" indent="-283845">
              <a:spcBef>
                <a:spcPts val="600"/>
              </a:spcBef>
            </a:pPr>
            <a:r>
              <a:rPr lang="en-US" b="0">
                <a:solidFill>
                  <a:srgbClr val="000000"/>
                </a:solidFill>
              </a:rPr>
              <a:t>Selectee can check the status of their PCS order 24 hours a day by accessing the </a:t>
            </a:r>
            <a:r>
              <a:rPr lang="en-US" b="0" err="1">
                <a:solidFill>
                  <a:srgbClr val="000000"/>
                </a:solidFill>
              </a:rPr>
              <a:t>myFSS</a:t>
            </a:r>
            <a:r>
              <a:rPr lang="en-US" b="0">
                <a:solidFill>
                  <a:srgbClr val="000000"/>
                </a:solidFill>
              </a:rPr>
              <a:t> website at: https://</a:t>
            </a:r>
            <a:r>
              <a:rPr lang="en-US" b="0">
                <a:ea typeface="+mn-lt"/>
                <a:cs typeface="+mn-lt"/>
              </a:rPr>
              <a:t>myfss.us.af.mil/USAFCommunity/s/</a:t>
            </a:r>
            <a:r>
              <a:rPr lang="en-US" b="0">
                <a:solidFill>
                  <a:srgbClr val="000000"/>
                </a:solidFill>
              </a:rPr>
              <a:t> </a:t>
            </a:r>
            <a:endParaRPr lang="en-US" b="0">
              <a:cs typeface="Arial"/>
            </a:endParaRPr>
          </a:p>
        </p:txBody>
      </p:sp>
      <p:graphicFrame>
        <p:nvGraphicFramePr>
          <p:cNvPr id="4" name="Table 3"/>
          <p:cNvGraphicFramePr>
            <a:graphicFrameLocks noGrp="1"/>
          </p:cNvGraphicFramePr>
          <p:nvPr>
            <p:extLst>
              <p:ext uri="{D42A27DB-BD31-4B8C-83A1-F6EECF244321}">
                <p14:modId xmlns:p14="http://schemas.microsoft.com/office/powerpoint/2010/main" val="361169791"/>
              </p:ext>
            </p:extLst>
          </p:nvPr>
        </p:nvGraphicFramePr>
        <p:xfrm>
          <a:off x="603469" y="2056496"/>
          <a:ext cx="11127827" cy="4164181"/>
        </p:xfrm>
        <a:graphic>
          <a:graphicData uri="http://schemas.openxmlformats.org/drawingml/2006/table">
            <a:tbl>
              <a:tblPr firstRow="1" firstCol="1" bandRow="1">
                <a:tableStyleId>{5940675A-B579-460E-94D1-54222C63F5DA}</a:tableStyleId>
              </a:tblPr>
              <a:tblGrid>
                <a:gridCol w="3376720">
                  <a:extLst>
                    <a:ext uri="{9D8B030D-6E8A-4147-A177-3AD203B41FA5}">
                      <a16:colId xmlns:a16="http://schemas.microsoft.com/office/drawing/2014/main" val="3739001119"/>
                    </a:ext>
                  </a:extLst>
                </a:gridCol>
                <a:gridCol w="7751107">
                  <a:extLst>
                    <a:ext uri="{9D8B030D-6E8A-4147-A177-3AD203B41FA5}">
                      <a16:colId xmlns:a16="http://schemas.microsoft.com/office/drawing/2014/main" val="2599305793"/>
                    </a:ext>
                  </a:extLst>
                </a:gridCol>
              </a:tblGrid>
              <a:tr h="253537">
                <a:tc>
                  <a:txBody>
                    <a:bodyPr/>
                    <a:lstStyle/>
                    <a:p>
                      <a:pPr marL="0" marR="0" algn="ctr">
                        <a:spcBef>
                          <a:spcPts val="0"/>
                        </a:spcBef>
                        <a:spcAft>
                          <a:spcPts val="0"/>
                        </a:spcAft>
                      </a:pPr>
                      <a:r>
                        <a:rPr lang="en-US" sz="1800" b="1" u="sng">
                          <a:effectLst/>
                          <a:latin typeface="+mn-lt"/>
                          <a:ea typeface="Times New Roman" panose="02020603050405020304" pitchFamily="18" charset="0"/>
                          <a:cs typeface="Times New Roman" panose="02020603050405020304" pitchFamily="18" charset="0"/>
                        </a:rPr>
                        <a:t>Oracle Service Cloud Status</a:t>
                      </a:r>
                      <a:endParaRPr lang="en-US" sz="1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800" b="1" u="sng">
                          <a:effectLst/>
                          <a:latin typeface="+mn-lt"/>
                          <a:ea typeface="Times New Roman" panose="02020603050405020304" pitchFamily="18" charset="0"/>
                          <a:cs typeface="Times New Roman" panose="02020603050405020304" pitchFamily="18" charset="0"/>
                        </a:rPr>
                        <a:t>Description</a:t>
                      </a:r>
                      <a:endParaRPr lang="en-US" sz="180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240694142"/>
                  </a:ext>
                </a:extLst>
              </a:tr>
              <a:tr h="562892">
                <a:tc>
                  <a:txBody>
                    <a:bodyPr/>
                    <a:lstStyle/>
                    <a:p>
                      <a:pPr marL="0" marR="0">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RECEIVED – PENDING ASNG TO TECH</a:t>
                      </a:r>
                    </a:p>
                  </a:txBody>
                  <a:tcPr marL="68580" marR="68580" marT="0" marB="0"/>
                </a:tc>
                <a:tc>
                  <a:txBody>
                    <a:bodyPr/>
                    <a:lstStyle/>
                    <a:p>
                      <a:pPr marL="0" marR="0">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Chief of the PCS Unit has received request for PCS orders, and is determining which PCS Tech to assign</a:t>
                      </a:r>
                    </a:p>
                  </a:txBody>
                  <a:tcPr marL="68580" marR="68580" marT="0" marB="0"/>
                </a:tc>
                <a:extLst>
                  <a:ext uri="{0D108BD9-81ED-4DB2-BD59-A6C34878D82A}">
                    <a16:rowId xmlns:a16="http://schemas.microsoft.com/office/drawing/2014/main" val="3705343103"/>
                  </a:ext>
                </a:extLst>
              </a:tr>
              <a:tr h="0">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1600">
                          <a:effectLst/>
                          <a:latin typeface="+mn-lt"/>
                          <a:ea typeface="Times New Roman" panose="02020603050405020304" pitchFamily="18" charset="0"/>
                          <a:cs typeface="Times New Roman" panose="02020603050405020304" pitchFamily="18" charset="0"/>
                        </a:rPr>
                        <a:t>CLERK PREPARING</a:t>
                      </a:r>
                    </a:p>
                    <a:p>
                      <a:pPr marL="0" marR="0">
                        <a:spcBef>
                          <a:spcPts val="0"/>
                        </a:spcBef>
                        <a:spcAft>
                          <a:spcPts val="0"/>
                        </a:spcAft>
                      </a:pPr>
                      <a:endParaRPr lang="en-US" sz="16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1600">
                          <a:effectLst/>
                          <a:latin typeface="+mn-lt"/>
                          <a:ea typeface="Times New Roman" panose="02020603050405020304" pitchFamily="18" charset="0"/>
                          <a:cs typeface="Times New Roman" panose="02020603050405020304" pitchFamily="18" charset="0"/>
                        </a:rPr>
                        <a:t>PCS Tech has received request and is building PCS orders</a:t>
                      </a:r>
                    </a:p>
                    <a:p>
                      <a:pPr marL="0" marR="0">
                        <a:spcBef>
                          <a:spcPts val="0"/>
                        </a:spcBef>
                        <a:spcAft>
                          <a:spcPts val="0"/>
                        </a:spcAft>
                      </a:pPr>
                      <a:endParaRPr lang="en-US" sz="160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700912230"/>
                  </a:ext>
                </a:extLst>
              </a:tr>
              <a:tr h="580108">
                <a:tc>
                  <a:txBody>
                    <a:bodyPr/>
                    <a:lstStyle/>
                    <a:p>
                      <a:pPr marL="0" marR="0">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AWAITING OTHER DOCS</a:t>
                      </a:r>
                    </a:p>
                  </a:txBody>
                  <a:tcPr marL="68580" marR="68580" marT="0" marB="0"/>
                </a:tc>
                <a:tc>
                  <a:txBody>
                    <a:bodyPr/>
                    <a:lstStyle/>
                    <a:p>
                      <a:pPr marL="0" marR="0">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PCS Tech is unable to complete processing of PCS orders and has contacted employee for further documents / information</a:t>
                      </a:r>
                    </a:p>
                  </a:txBody>
                  <a:tcPr marL="68580" marR="68580" marT="0" marB="0"/>
                </a:tc>
                <a:extLst>
                  <a:ext uri="{0D108BD9-81ED-4DB2-BD59-A6C34878D82A}">
                    <a16:rowId xmlns:a16="http://schemas.microsoft.com/office/drawing/2014/main" val="4084383336"/>
                  </a:ext>
                </a:extLst>
              </a:tr>
              <a:tr h="534388">
                <a:tc>
                  <a:txBody>
                    <a:bodyPr/>
                    <a:lstStyle/>
                    <a:p>
                      <a:pPr marL="0" marR="0">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QC COMPLETE</a:t>
                      </a:r>
                    </a:p>
                  </a:txBody>
                  <a:tcPr marL="68580" marR="68580" marT="0" marB="0"/>
                </a:tc>
                <a:tc>
                  <a:txBody>
                    <a:bodyPr/>
                    <a:lstStyle/>
                    <a:p>
                      <a:pPr marL="0" marR="0">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PCS orders have been completed, an additional quality check review has been completed</a:t>
                      </a:r>
                    </a:p>
                  </a:txBody>
                  <a:tcPr marL="68580" marR="68580" marT="0" marB="0"/>
                </a:tc>
                <a:extLst>
                  <a:ext uri="{0D108BD9-81ED-4DB2-BD59-A6C34878D82A}">
                    <a16:rowId xmlns:a16="http://schemas.microsoft.com/office/drawing/2014/main" val="450142318"/>
                  </a:ext>
                </a:extLst>
              </a:tr>
              <a:tr h="307536">
                <a:tc>
                  <a:txBody>
                    <a:bodyPr/>
                    <a:lstStyle/>
                    <a:p>
                      <a:pPr marL="0" marR="0">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RETURNED/CORRECTIONS</a:t>
                      </a:r>
                    </a:p>
                  </a:txBody>
                  <a:tcPr marL="68580" marR="68580" marT="0" marB="0"/>
                </a:tc>
                <a:tc>
                  <a:txBody>
                    <a:bodyPr/>
                    <a:lstStyle/>
                    <a:p>
                      <a:pPr marL="0" marR="0">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PCS orders have been returned to PCS Tech for corrections</a:t>
                      </a:r>
                    </a:p>
                  </a:txBody>
                  <a:tcPr marL="68580" marR="68580" marT="0" marB="0"/>
                </a:tc>
                <a:extLst>
                  <a:ext uri="{0D108BD9-81ED-4DB2-BD59-A6C34878D82A}">
                    <a16:rowId xmlns:a16="http://schemas.microsoft.com/office/drawing/2014/main" val="1766808438"/>
                  </a:ext>
                </a:extLst>
              </a:tr>
              <a:tr h="304800">
                <a:tc>
                  <a:txBody>
                    <a:bodyPr/>
                    <a:lstStyle/>
                    <a:p>
                      <a:pPr marL="0" marR="0">
                        <a:lnSpc>
                          <a:spcPct val="107000"/>
                        </a:lnSpc>
                        <a:spcBef>
                          <a:spcPts val="0"/>
                        </a:spcBef>
                        <a:spcAft>
                          <a:spcPts val="800"/>
                        </a:spcAft>
                      </a:pPr>
                      <a:r>
                        <a:rPr lang="en-US" sz="1600" kern="1200">
                          <a:solidFill>
                            <a:schemeClr val="tx1"/>
                          </a:solidFill>
                          <a:effectLst/>
                          <a:latin typeface="+mn-lt"/>
                          <a:ea typeface="+mn-ea"/>
                          <a:cs typeface="+mn-cs"/>
                        </a:rPr>
                        <a:t>CM/LOCAL AUTHENTICATION</a:t>
                      </a:r>
                      <a:endParaRPr lang="en-US" sz="11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800"/>
                        </a:spcAft>
                      </a:pPr>
                      <a:r>
                        <a:rPr lang="en-US" sz="1600" kern="1200">
                          <a:solidFill>
                            <a:schemeClr val="tx1"/>
                          </a:solidFill>
                          <a:effectLst/>
                          <a:latin typeface="+mn-lt"/>
                          <a:ea typeface="+mn-ea"/>
                          <a:cs typeface="+mn-cs"/>
                        </a:rPr>
                        <a:t>AFPC or Local Finance are authenticating the orders</a:t>
                      </a:r>
                      <a:endParaRPr lang="en-US" sz="11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63032934"/>
                  </a:ext>
                </a:extLst>
              </a:tr>
              <a:tr h="304800">
                <a:tc>
                  <a:txBody>
                    <a:bodyPr/>
                    <a:lstStyle/>
                    <a:p>
                      <a:pPr marL="0" marR="0">
                        <a:lnSpc>
                          <a:spcPct val="107000"/>
                        </a:lnSpc>
                        <a:spcBef>
                          <a:spcPts val="0"/>
                        </a:spcBef>
                        <a:spcAft>
                          <a:spcPts val="800"/>
                        </a:spcAft>
                      </a:pPr>
                      <a:r>
                        <a:rPr lang="en-US" sz="1600" kern="1200">
                          <a:solidFill>
                            <a:schemeClr val="tx1"/>
                          </a:solidFill>
                          <a:effectLst/>
                          <a:latin typeface="+mn-lt"/>
                          <a:ea typeface="+mn-ea"/>
                          <a:cs typeface="+mn-cs"/>
                        </a:rPr>
                        <a:t>PENDING APPROVAL</a:t>
                      </a:r>
                      <a:endParaRPr lang="en-US" sz="16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800"/>
                        </a:spcAft>
                      </a:pPr>
                      <a:r>
                        <a:rPr lang="en-US" sz="1600" kern="1200">
                          <a:solidFill>
                            <a:schemeClr val="tx1"/>
                          </a:solidFill>
                          <a:effectLst/>
                          <a:latin typeface="+mn-lt"/>
                          <a:ea typeface="+mn-ea"/>
                          <a:cs typeface="+mn-cs"/>
                        </a:rPr>
                        <a:t>PCS order has been certified and is now pending final approval</a:t>
                      </a:r>
                      <a:endParaRPr lang="en-US" sz="16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25430327"/>
                  </a:ext>
                </a:extLst>
              </a:tr>
              <a:tr h="304800">
                <a:tc>
                  <a:txBody>
                    <a:bodyPr/>
                    <a:lstStyle/>
                    <a:p>
                      <a:pPr marL="0" marR="0">
                        <a:lnSpc>
                          <a:spcPct val="107000"/>
                        </a:lnSpc>
                        <a:spcBef>
                          <a:spcPts val="0"/>
                        </a:spcBef>
                        <a:spcAft>
                          <a:spcPts val="800"/>
                        </a:spcAft>
                      </a:pPr>
                      <a:r>
                        <a:rPr lang="en-US" sz="1600" kern="1200">
                          <a:solidFill>
                            <a:schemeClr val="tx1"/>
                          </a:solidFill>
                          <a:effectLst/>
                          <a:latin typeface="+mn-lt"/>
                          <a:ea typeface="+mn-ea"/>
                          <a:cs typeface="+mn-cs"/>
                        </a:rPr>
                        <a:t>CLOSED</a:t>
                      </a:r>
                      <a:endParaRPr lang="en-US" sz="16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800"/>
                        </a:spcAft>
                      </a:pPr>
                      <a:r>
                        <a:rPr lang="en-US" sz="1600" kern="1200">
                          <a:solidFill>
                            <a:schemeClr val="tx1"/>
                          </a:solidFill>
                          <a:effectLst/>
                          <a:latin typeface="+mn-lt"/>
                          <a:ea typeface="+mn-ea"/>
                          <a:cs typeface="+mn-cs"/>
                        </a:rPr>
                        <a:t>PCS order request is complete and closed</a:t>
                      </a:r>
                      <a:endParaRPr lang="en-US" sz="16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91306205"/>
                  </a:ext>
                </a:extLst>
              </a:tr>
              <a:tr h="304800">
                <a:tc>
                  <a:txBody>
                    <a:bodyPr/>
                    <a:lstStyle/>
                    <a:p>
                      <a:pPr marL="0" marR="0">
                        <a:lnSpc>
                          <a:spcPct val="107000"/>
                        </a:lnSpc>
                        <a:spcBef>
                          <a:spcPts val="0"/>
                        </a:spcBef>
                        <a:spcAft>
                          <a:spcPts val="800"/>
                        </a:spcAft>
                      </a:pPr>
                      <a:r>
                        <a:rPr lang="en-US" sz="1600" kern="1200">
                          <a:solidFill>
                            <a:schemeClr val="tx1"/>
                          </a:solidFill>
                          <a:effectLst/>
                          <a:latin typeface="+mn-lt"/>
                          <a:ea typeface="+mn-ea"/>
                          <a:cs typeface="+mn-cs"/>
                        </a:rPr>
                        <a:t>CWOA SOLVED (CLOSED WITHOUT ACTION SOLVED)</a:t>
                      </a:r>
                      <a:endParaRPr lang="en-US" sz="1600" b="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800"/>
                        </a:spcAft>
                      </a:pPr>
                      <a:r>
                        <a:rPr lang="en-US" sz="1600" kern="1200">
                          <a:solidFill>
                            <a:schemeClr val="tx1"/>
                          </a:solidFill>
                          <a:effectLst/>
                          <a:latin typeface="+mn-lt"/>
                          <a:ea typeface="+mn-ea"/>
                          <a:cs typeface="+mn-cs"/>
                        </a:rPr>
                        <a:t>PCS order request has been closed without action.  </a:t>
                      </a:r>
                      <a:r>
                        <a:rPr lang="en-US" sz="1600" i="1" kern="1200">
                          <a:solidFill>
                            <a:schemeClr val="tx1"/>
                          </a:solidFill>
                          <a:effectLst/>
                          <a:latin typeface="+mn-lt"/>
                          <a:ea typeface="+mn-ea"/>
                          <a:cs typeface="+mn-cs"/>
                        </a:rPr>
                        <a:t>For example:  employee declines the job offer after initially accepting and starting the PCS process</a:t>
                      </a:r>
                      <a:endParaRPr lang="en-US" sz="1600" b="0" i="1">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46103864"/>
                  </a:ext>
                </a:extLst>
              </a:tr>
            </a:tbl>
          </a:graphicData>
        </a:graphic>
      </p:graphicFrame>
      <p:sp>
        <p:nvSpPr>
          <p:cNvPr id="5" name="Slide Number Placeholder 4">
            <a:extLst>
              <a:ext uri="{FF2B5EF4-FFF2-40B4-BE49-F238E27FC236}">
                <a16:creationId xmlns:a16="http://schemas.microsoft.com/office/drawing/2014/main" id="{F8069491-1827-1AA9-DF29-F4F9CF99A03F}"/>
              </a:ext>
            </a:extLst>
          </p:cNvPr>
          <p:cNvSpPr>
            <a:spLocks noGrp="1"/>
          </p:cNvSpPr>
          <p:nvPr>
            <p:ph type="sldNum" sz="quarter" idx="11"/>
          </p:nvPr>
        </p:nvSpPr>
        <p:spPr/>
        <p:txBody>
          <a:bodyPr/>
          <a:lstStyle/>
          <a:p>
            <a:pPr>
              <a:defRPr/>
            </a:pPr>
            <a:fld id="{8742E453-760C-45C9-8C05-6ED692EDA49B}" type="slidenum">
              <a:rPr lang="en-US" smtClean="0"/>
              <a:pPr>
                <a:defRPr/>
              </a:pPr>
              <a:t>36</a:t>
            </a:fld>
            <a:endParaRPr lang="en-US">
              <a:solidFill>
                <a:srgbClr val="808080"/>
              </a:solidFill>
            </a:endParaRPr>
          </a:p>
        </p:txBody>
      </p:sp>
    </p:spTree>
    <p:extLst>
      <p:ext uri="{BB962C8B-B14F-4D97-AF65-F5344CB8AC3E}">
        <p14:creationId xmlns:p14="http://schemas.microsoft.com/office/powerpoint/2010/main" val="4221897321"/>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0" y="152400"/>
            <a:ext cx="6767145" cy="967535"/>
          </a:xfrm>
        </p:spPr>
        <p:txBody>
          <a:bodyPr/>
          <a:lstStyle/>
          <a:p>
            <a:r>
              <a:rPr lang="en-US" i="1"/>
              <a:t>Acronym Listing</a:t>
            </a:r>
            <a:br>
              <a:rPr lang="en-US" i="1"/>
            </a:br>
            <a:r>
              <a:rPr lang="en-US" i="1"/>
              <a:t>(1 of 4)</a:t>
            </a:r>
          </a:p>
        </p:txBody>
      </p:sp>
      <p:sp>
        <p:nvSpPr>
          <p:cNvPr id="3" name="Content Placeholder 2"/>
          <p:cNvSpPr>
            <a:spLocks noGrp="1"/>
          </p:cNvSpPr>
          <p:nvPr>
            <p:ph idx="1"/>
          </p:nvPr>
        </p:nvSpPr>
        <p:spPr>
          <a:xfrm>
            <a:off x="609600" y="1345985"/>
            <a:ext cx="10972800" cy="5169496"/>
          </a:xfrm>
        </p:spPr>
        <p:txBody>
          <a:bodyPr/>
          <a:lstStyle/>
          <a:p>
            <a:pPr lvl="0"/>
            <a:r>
              <a:rPr lang="en-US"/>
              <a:t>AFMAN – Air Force Manual</a:t>
            </a:r>
          </a:p>
          <a:p>
            <a:pPr lvl="0"/>
            <a:r>
              <a:rPr lang="en-US"/>
              <a:t>AFPC – Air Force Personnel Center</a:t>
            </a:r>
          </a:p>
          <a:p>
            <a:pPr lvl="0"/>
            <a:r>
              <a:rPr lang="en-US"/>
              <a:t>BRAC – Base Re-Alignment and Closure</a:t>
            </a:r>
          </a:p>
          <a:p>
            <a:pPr lvl="0"/>
            <a:r>
              <a:rPr lang="en-US"/>
              <a:t>CFT – Career Field Team</a:t>
            </a:r>
          </a:p>
          <a:p>
            <a:r>
              <a:rPr lang="en-US"/>
              <a:t>CSA – Central Salaried Account</a:t>
            </a:r>
          </a:p>
          <a:p>
            <a:pPr lvl="0"/>
            <a:r>
              <a:rPr lang="en-US"/>
              <a:t>CPS – Civilian Personnel Section</a:t>
            </a:r>
          </a:p>
          <a:p>
            <a:pPr lvl="0"/>
            <a:r>
              <a:rPr lang="en-US"/>
              <a:t>CONUS – Continental United States (48 contiguous states)</a:t>
            </a:r>
          </a:p>
          <a:p>
            <a:pPr lvl="0"/>
            <a:r>
              <a:rPr lang="en-US"/>
              <a:t>CTO – (Contracted) Commercial Travel Office</a:t>
            </a:r>
          </a:p>
          <a:p>
            <a:pPr lvl="0"/>
            <a:r>
              <a:rPr lang="en-US"/>
              <a:t>DoD – Department of Defense</a:t>
            </a:r>
          </a:p>
          <a:p>
            <a:pPr lvl="0"/>
            <a:r>
              <a:rPr lang="en-US"/>
              <a:t>DTMO – Defense Travel Management Office</a:t>
            </a:r>
          </a:p>
          <a:p>
            <a:pPr lvl="0"/>
            <a:r>
              <a:rPr lang="en-US"/>
              <a:t>DNRP – Defense National Relocation Program</a:t>
            </a:r>
          </a:p>
          <a:p>
            <a:endParaRPr lang="en-US"/>
          </a:p>
        </p:txBody>
      </p:sp>
      <p:sp>
        <p:nvSpPr>
          <p:cNvPr id="4" name="Slide Number Placeholder 3">
            <a:extLst>
              <a:ext uri="{FF2B5EF4-FFF2-40B4-BE49-F238E27FC236}">
                <a16:creationId xmlns:a16="http://schemas.microsoft.com/office/drawing/2014/main" id="{59143A95-3DBE-5332-DCDE-895EA301FA07}"/>
              </a:ext>
            </a:extLst>
          </p:cNvPr>
          <p:cNvSpPr>
            <a:spLocks noGrp="1"/>
          </p:cNvSpPr>
          <p:nvPr>
            <p:ph type="sldNum" sz="quarter" idx="11"/>
          </p:nvPr>
        </p:nvSpPr>
        <p:spPr/>
        <p:txBody>
          <a:bodyPr/>
          <a:lstStyle/>
          <a:p>
            <a:pPr>
              <a:defRPr/>
            </a:pPr>
            <a:fld id="{8742E453-760C-45C9-8C05-6ED692EDA49B}" type="slidenum">
              <a:rPr lang="en-US" smtClean="0"/>
              <a:pPr>
                <a:defRPr/>
              </a:pPr>
              <a:t>37</a:t>
            </a:fld>
            <a:endParaRPr lang="en-US">
              <a:solidFill>
                <a:srgbClr val="808080"/>
              </a:solidFill>
            </a:endParaRPr>
          </a:p>
        </p:txBody>
      </p:sp>
    </p:spTree>
    <p:extLst>
      <p:ext uri="{BB962C8B-B14F-4D97-AF65-F5344CB8AC3E}">
        <p14:creationId xmlns:p14="http://schemas.microsoft.com/office/powerpoint/2010/main" val="1718459479"/>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05400" y="142291"/>
            <a:ext cx="6793522" cy="976327"/>
          </a:xfrm>
        </p:spPr>
        <p:txBody>
          <a:bodyPr/>
          <a:lstStyle/>
          <a:p>
            <a:r>
              <a:rPr lang="en-US" i="1"/>
              <a:t>Acronym Listing </a:t>
            </a:r>
            <a:br>
              <a:rPr lang="en-US" i="1"/>
            </a:br>
            <a:r>
              <a:rPr lang="en-US" i="1"/>
              <a:t>(2 of 4)</a:t>
            </a:r>
          </a:p>
        </p:txBody>
      </p:sp>
      <p:sp>
        <p:nvSpPr>
          <p:cNvPr id="3" name="Content Placeholder 2"/>
          <p:cNvSpPr>
            <a:spLocks noGrp="1"/>
          </p:cNvSpPr>
          <p:nvPr>
            <p:ph idx="1"/>
          </p:nvPr>
        </p:nvSpPr>
        <p:spPr>
          <a:xfrm>
            <a:off x="571500" y="1298976"/>
            <a:ext cx="11049000" cy="5213457"/>
          </a:xfrm>
        </p:spPr>
        <p:txBody>
          <a:bodyPr/>
          <a:lstStyle/>
          <a:p>
            <a:r>
              <a:rPr lang="en-US"/>
              <a:t>DSSR – Department of State Standardized Regulations</a:t>
            </a:r>
          </a:p>
          <a:p>
            <a:pPr lvl="0"/>
            <a:r>
              <a:rPr lang="en-US"/>
              <a:t>EOD – Entrance on Duty</a:t>
            </a:r>
          </a:p>
          <a:p>
            <a:pPr lvl="0"/>
            <a:r>
              <a:rPr lang="en-US"/>
              <a:t>FTA – Foreign Transfer Allowance</a:t>
            </a:r>
          </a:p>
          <a:p>
            <a:pPr lvl="0"/>
            <a:r>
              <a:rPr lang="en-US"/>
              <a:t>GHS – Guaranteed Home Sale</a:t>
            </a:r>
          </a:p>
          <a:p>
            <a:r>
              <a:rPr lang="en-US"/>
              <a:t>GTCC – Government Travel Charge Card</a:t>
            </a:r>
          </a:p>
          <a:p>
            <a:pPr lvl="0"/>
            <a:r>
              <a:rPr lang="en-US"/>
              <a:t>HHG - Household Goods</a:t>
            </a:r>
          </a:p>
          <a:p>
            <a:pPr lvl="0"/>
            <a:r>
              <a:rPr lang="en-US"/>
              <a:t>HHT – House Hunting Trip </a:t>
            </a:r>
          </a:p>
          <a:p>
            <a:pPr lvl="0"/>
            <a:r>
              <a:rPr lang="en-US"/>
              <a:t>HR – Human Resources</a:t>
            </a:r>
          </a:p>
          <a:p>
            <a:pPr lvl="0"/>
            <a:r>
              <a:rPr lang="en-US"/>
              <a:t>JTR – Joint Travel Regulations</a:t>
            </a:r>
          </a:p>
          <a:p>
            <a:pPr lvl="0"/>
            <a:r>
              <a:rPr lang="en-US"/>
              <a:t>KCP – Key Career Position</a:t>
            </a:r>
          </a:p>
          <a:p>
            <a:pPr lvl="0"/>
            <a:r>
              <a:rPr lang="en-US"/>
              <a:t>MEA – Miscellaneous Expense Allowance</a:t>
            </a:r>
          </a:p>
          <a:p>
            <a:endParaRPr lang="en-US"/>
          </a:p>
        </p:txBody>
      </p:sp>
      <p:sp>
        <p:nvSpPr>
          <p:cNvPr id="4" name="Slide Number Placeholder 3">
            <a:extLst>
              <a:ext uri="{FF2B5EF4-FFF2-40B4-BE49-F238E27FC236}">
                <a16:creationId xmlns:a16="http://schemas.microsoft.com/office/drawing/2014/main" id="{0F013C7B-FC1E-3922-FDC7-A966E5DF3DB8}"/>
              </a:ext>
            </a:extLst>
          </p:cNvPr>
          <p:cNvSpPr>
            <a:spLocks noGrp="1"/>
          </p:cNvSpPr>
          <p:nvPr>
            <p:ph type="sldNum" sz="quarter" idx="11"/>
          </p:nvPr>
        </p:nvSpPr>
        <p:spPr/>
        <p:txBody>
          <a:bodyPr/>
          <a:lstStyle/>
          <a:p>
            <a:pPr>
              <a:defRPr/>
            </a:pPr>
            <a:fld id="{8742E453-760C-45C9-8C05-6ED692EDA49B}" type="slidenum">
              <a:rPr lang="en-US" smtClean="0"/>
              <a:pPr>
                <a:defRPr/>
              </a:pPr>
              <a:t>38</a:t>
            </a:fld>
            <a:endParaRPr lang="en-US">
              <a:solidFill>
                <a:srgbClr val="808080"/>
              </a:solidFill>
            </a:endParaRPr>
          </a:p>
        </p:txBody>
      </p:sp>
    </p:spTree>
    <p:extLst>
      <p:ext uri="{BB962C8B-B14F-4D97-AF65-F5344CB8AC3E}">
        <p14:creationId xmlns:p14="http://schemas.microsoft.com/office/powerpoint/2010/main" val="146516152"/>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76800" y="152400"/>
            <a:ext cx="6881446" cy="993912"/>
          </a:xfrm>
        </p:spPr>
        <p:txBody>
          <a:bodyPr/>
          <a:lstStyle/>
          <a:p>
            <a:r>
              <a:rPr lang="en-US" i="1"/>
              <a:t>Acronym Listing </a:t>
            </a:r>
            <a:br>
              <a:rPr lang="en-US" i="1"/>
            </a:br>
            <a:r>
              <a:rPr lang="en-US" i="1"/>
              <a:t>(3 of 4)</a:t>
            </a:r>
          </a:p>
        </p:txBody>
      </p:sp>
      <p:sp>
        <p:nvSpPr>
          <p:cNvPr id="3" name="Content Placeholder 2"/>
          <p:cNvSpPr>
            <a:spLocks noGrp="1"/>
          </p:cNvSpPr>
          <p:nvPr>
            <p:ph idx="1"/>
          </p:nvPr>
        </p:nvSpPr>
        <p:spPr>
          <a:xfrm>
            <a:off x="620102" y="1306412"/>
            <a:ext cx="10951796" cy="5058112"/>
          </a:xfrm>
        </p:spPr>
        <p:txBody>
          <a:bodyPr/>
          <a:lstStyle/>
          <a:p>
            <a:pPr marL="283845" indent="-283845"/>
            <a:r>
              <a:rPr lang="en-US"/>
              <a:t>MYFSS – My Force Support Squadron</a:t>
            </a:r>
            <a:endParaRPr lang="en-US">
              <a:cs typeface="Arial"/>
            </a:endParaRPr>
          </a:p>
          <a:p>
            <a:pPr marL="283845" indent="-283845"/>
            <a:r>
              <a:rPr lang="en-US">
                <a:solidFill>
                  <a:srgbClr val="000000"/>
                </a:solidFill>
              </a:rPr>
              <a:t>NF OCONUS – Non-Foreign OCONUS (Alaska, Guam, Hawaii, and other U.S. territories)</a:t>
            </a:r>
            <a:endParaRPr lang="en-US">
              <a:solidFill>
                <a:srgbClr val="000000"/>
              </a:solidFill>
              <a:cs typeface="Arial"/>
            </a:endParaRPr>
          </a:p>
          <a:p>
            <a:pPr marL="283845" lvl="0" indent="-283845"/>
            <a:r>
              <a:rPr lang="en-US">
                <a:solidFill>
                  <a:srgbClr val="000000"/>
                </a:solidFill>
              </a:rPr>
              <a:t>NTS – Non-Temporary Storage</a:t>
            </a:r>
            <a:endParaRPr lang="en-US">
              <a:solidFill>
                <a:srgbClr val="000000"/>
              </a:solidFill>
              <a:cs typeface="Arial"/>
            </a:endParaRPr>
          </a:p>
          <a:p>
            <a:pPr marL="283845" lvl="0" indent="-283845"/>
            <a:r>
              <a:rPr lang="en-US">
                <a:solidFill>
                  <a:srgbClr val="000000"/>
                </a:solidFill>
              </a:rPr>
              <a:t>OCONUS – Outside the Continental United States (Europe, Asia etc.) </a:t>
            </a:r>
            <a:endParaRPr lang="en-US">
              <a:solidFill>
                <a:srgbClr val="000000"/>
              </a:solidFill>
              <a:cs typeface="Arial"/>
            </a:endParaRPr>
          </a:p>
          <a:p>
            <a:pPr marL="283845" lvl="0" indent="-283845"/>
            <a:r>
              <a:rPr lang="en-US">
                <a:solidFill>
                  <a:srgbClr val="000000"/>
                </a:solidFill>
              </a:rPr>
              <a:t>OPM – Office of Personnel Management</a:t>
            </a:r>
            <a:endParaRPr lang="en-US">
              <a:solidFill>
                <a:srgbClr val="000000"/>
              </a:solidFill>
              <a:cs typeface="Arial"/>
            </a:endParaRPr>
          </a:p>
          <a:p>
            <a:pPr marL="283845" lvl="0" indent="-283845"/>
            <a:r>
              <a:rPr lang="en-US">
                <a:solidFill>
                  <a:srgbClr val="000000"/>
                </a:solidFill>
              </a:rPr>
              <a:t>PCS – Permanent Change of Station</a:t>
            </a:r>
            <a:endParaRPr lang="en-US">
              <a:solidFill>
                <a:srgbClr val="000000"/>
              </a:solidFill>
              <a:cs typeface="Arial"/>
            </a:endParaRPr>
          </a:p>
          <a:p>
            <a:pPr marL="283845" lvl="0" indent="-283845"/>
            <a:r>
              <a:rPr lang="en-US">
                <a:solidFill>
                  <a:srgbClr val="000000"/>
                </a:solidFill>
              </a:rPr>
              <a:t>PDS – Permanent Duty Station</a:t>
            </a:r>
            <a:endParaRPr lang="en-US">
              <a:solidFill>
                <a:srgbClr val="000000"/>
              </a:solidFill>
              <a:cs typeface="Arial"/>
            </a:endParaRPr>
          </a:p>
          <a:p>
            <a:pPr marL="283845" lvl="0" indent="-283845"/>
            <a:r>
              <a:rPr lang="en-US">
                <a:solidFill>
                  <a:srgbClr val="000000"/>
                </a:solidFill>
              </a:rPr>
              <a:t>PMS – Property Management Services</a:t>
            </a:r>
            <a:endParaRPr lang="en-US">
              <a:solidFill>
                <a:srgbClr val="000000"/>
              </a:solidFill>
              <a:cs typeface="Arial"/>
            </a:endParaRPr>
          </a:p>
          <a:p>
            <a:pPr marL="283845" lvl="0" indent="-283845"/>
            <a:r>
              <a:rPr lang="en-US">
                <a:solidFill>
                  <a:srgbClr val="000000"/>
                </a:solidFill>
              </a:rPr>
              <a:t>POV – Privately Owned Vehicle</a:t>
            </a:r>
            <a:endParaRPr lang="en-US">
              <a:solidFill>
                <a:srgbClr val="000000"/>
              </a:solidFill>
              <a:cs typeface="Arial"/>
            </a:endParaRPr>
          </a:p>
          <a:p>
            <a:pPr marL="283845" lvl="0" indent="-283845"/>
            <a:r>
              <a:rPr lang="en-US">
                <a:solidFill>
                  <a:srgbClr val="000000"/>
                </a:solidFill>
              </a:rPr>
              <a:t>PPP – Priority Placement Program</a:t>
            </a:r>
            <a:endParaRPr lang="en-US">
              <a:solidFill>
                <a:srgbClr val="000000"/>
              </a:solidFill>
              <a:cs typeface="Arial"/>
            </a:endParaRPr>
          </a:p>
          <a:p>
            <a:pPr marL="283845" lvl="0" indent="-283845"/>
            <a:r>
              <a:rPr lang="en-US">
                <a:solidFill>
                  <a:srgbClr val="000000"/>
                </a:solidFill>
              </a:rPr>
              <a:t>RIF – Reduction in Force</a:t>
            </a:r>
            <a:endParaRPr lang="en-US">
              <a:cs typeface="Arial"/>
            </a:endParaRPr>
          </a:p>
        </p:txBody>
      </p:sp>
      <p:sp>
        <p:nvSpPr>
          <p:cNvPr id="4" name="Slide Number Placeholder 3">
            <a:extLst>
              <a:ext uri="{FF2B5EF4-FFF2-40B4-BE49-F238E27FC236}">
                <a16:creationId xmlns:a16="http://schemas.microsoft.com/office/drawing/2014/main" id="{023BBBE8-C62F-4488-2EFB-10629B330CEE}"/>
              </a:ext>
            </a:extLst>
          </p:cNvPr>
          <p:cNvSpPr>
            <a:spLocks noGrp="1"/>
          </p:cNvSpPr>
          <p:nvPr>
            <p:ph type="sldNum" sz="quarter" idx="11"/>
          </p:nvPr>
        </p:nvSpPr>
        <p:spPr/>
        <p:txBody>
          <a:bodyPr/>
          <a:lstStyle/>
          <a:p>
            <a:pPr>
              <a:defRPr/>
            </a:pPr>
            <a:fld id="{8742E453-760C-45C9-8C05-6ED692EDA49B}" type="slidenum">
              <a:rPr lang="en-US" smtClean="0"/>
              <a:pPr>
                <a:defRPr/>
              </a:pPr>
              <a:t>39</a:t>
            </a:fld>
            <a:endParaRPr lang="en-US">
              <a:solidFill>
                <a:srgbClr val="808080"/>
              </a:solidFill>
            </a:endParaRPr>
          </a:p>
        </p:txBody>
      </p:sp>
    </p:spTree>
    <p:extLst>
      <p:ext uri="{BB962C8B-B14F-4D97-AF65-F5344CB8AC3E}">
        <p14:creationId xmlns:p14="http://schemas.microsoft.com/office/powerpoint/2010/main" val="183297430"/>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19357" y="331743"/>
            <a:ext cx="6793523" cy="1020289"/>
          </a:xfrm>
        </p:spPr>
        <p:txBody>
          <a:bodyPr/>
          <a:lstStyle/>
          <a:p>
            <a:r>
              <a:rPr lang="en-US" i="1">
                <a:solidFill>
                  <a:srgbClr val="002060"/>
                </a:solidFill>
              </a:rPr>
              <a:t>Definitions</a:t>
            </a:r>
            <a:br>
              <a:rPr lang="en-US" i="1"/>
            </a:br>
            <a:endParaRPr lang="en-US" i="1"/>
          </a:p>
        </p:txBody>
      </p:sp>
      <p:sp>
        <p:nvSpPr>
          <p:cNvPr id="3" name="Content Placeholder 2"/>
          <p:cNvSpPr>
            <a:spLocks noGrp="1"/>
          </p:cNvSpPr>
          <p:nvPr>
            <p:ph idx="1"/>
          </p:nvPr>
        </p:nvSpPr>
        <p:spPr>
          <a:xfrm>
            <a:off x="609600" y="1352032"/>
            <a:ext cx="10972800" cy="5064369"/>
          </a:xfrm>
        </p:spPr>
        <p:txBody>
          <a:bodyPr/>
          <a:lstStyle/>
          <a:p>
            <a:pPr marL="281940" indent="-280670">
              <a:lnSpc>
                <a:spcPct val="90000"/>
              </a:lnSpc>
            </a:pPr>
            <a:r>
              <a:rPr lang="en-US">
                <a:solidFill>
                  <a:srgbClr val="000000"/>
                </a:solidFill>
              </a:rPr>
              <a:t>Current Federal Civilian Employee:  </a:t>
            </a:r>
            <a:r>
              <a:rPr lang="en-US" b="0">
                <a:solidFill>
                  <a:srgbClr val="000000"/>
                </a:solidFill>
              </a:rPr>
              <a:t>Refers to civilian employees already holding a position within the federal government, to exclude military. This could include other DoD agencies and/or other Federal agencies (including NAF)</a:t>
            </a:r>
            <a:endParaRPr lang="en-US" b="0">
              <a:solidFill>
                <a:srgbClr val="000000"/>
              </a:solidFill>
              <a:cs typeface="Arial"/>
            </a:endParaRPr>
          </a:p>
          <a:p>
            <a:pPr marL="281940" indent="-280670">
              <a:lnSpc>
                <a:spcPct val="90000"/>
              </a:lnSpc>
            </a:pPr>
            <a:r>
              <a:rPr lang="en-US">
                <a:solidFill>
                  <a:srgbClr val="000000"/>
                </a:solidFill>
              </a:rPr>
              <a:t>Career Program Move:  </a:t>
            </a:r>
            <a:r>
              <a:rPr lang="en-US" b="0">
                <a:solidFill>
                  <a:srgbClr val="000000"/>
                </a:solidFill>
              </a:rPr>
              <a:t>An Air Force centrally paid move to a Centrally Managed (CM) position</a:t>
            </a:r>
            <a:endParaRPr lang="en-US" b="0">
              <a:solidFill>
                <a:srgbClr val="000000"/>
              </a:solidFill>
              <a:cs typeface="Arial"/>
            </a:endParaRPr>
          </a:p>
          <a:p>
            <a:pPr marL="281940" indent="-280670">
              <a:lnSpc>
                <a:spcPct val="90000"/>
              </a:lnSpc>
            </a:pPr>
            <a:r>
              <a:rPr lang="en-US">
                <a:solidFill>
                  <a:srgbClr val="000000"/>
                </a:solidFill>
              </a:rPr>
              <a:t>Centrally Managed Position:  </a:t>
            </a:r>
            <a:r>
              <a:rPr lang="en-US" b="0">
                <a:solidFill>
                  <a:srgbClr val="000000"/>
                </a:solidFill>
              </a:rPr>
              <a:t>W</a:t>
            </a:r>
            <a:r>
              <a:rPr lang="en-US" b="0"/>
              <a:t>hen properly identified on the position description and managed by the Career Field Teams (CFT); PCS funded by the Central Salaried Account (CSA) PCS account</a:t>
            </a:r>
            <a:endParaRPr lang="en-US" b="0">
              <a:cs typeface="Arial"/>
            </a:endParaRPr>
          </a:p>
          <a:p>
            <a:pPr marL="281940" indent="-280670">
              <a:lnSpc>
                <a:spcPct val="90000"/>
              </a:lnSpc>
            </a:pPr>
            <a:r>
              <a:rPr lang="en-US"/>
              <a:t>Full</a:t>
            </a:r>
            <a:r>
              <a:rPr lang="en-US">
                <a:solidFill>
                  <a:srgbClr val="000000"/>
                </a:solidFill>
                <a:ea typeface="+mn-lt"/>
                <a:cs typeface="+mn-lt"/>
              </a:rPr>
              <a:t> Government Move</a:t>
            </a:r>
            <a:r>
              <a:rPr lang="en-US" b="0">
                <a:solidFill>
                  <a:srgbClr val="000000"/>
                </a:solidFill>
                <a:ea typeface="+mn-lt"/>
                <a:cs typeface="+mn-lt"/>
              </a:rPr>
              <a:t>: Government arranges HHG transportation</a:t>
            </a:r>
            <a:endParaRPr lang="en-US">
              <a:solidFill>
                <a:srgbClr val="000000"/>
              </a:solidFill>
              <a:latin typeface="Arial"/>
              <a:cs typeface="Arial"/>
            </a:endParaRPr>
          </a:p>
          <a:p>
            <a:pPr marL="281940" indent="-280670">
              <a:lnSpc>
                <a:spcPct val="90000"/>
              </a:lnSpc>
            </a:pPr>
            <a:r>
              <a:rPr lang="en-US">
                <a:solidFill>
                  <a:srgbClr val="000000"/>
                </a:solidFill>
                <a:latin typeface="Arial"/>
                <a:cs typeface="Arial"/>
              </a:rPr>
              <a:t>Split</a:t>
            </a:r>
            <a:r>
              <a:rPr lang="en-US">
                <a:solidFill>
                  <a:srgbClr val="000000"/>
                </a:solidFill>
                <a:ea typeface="+mn-lt"/>
                <a:cs typeface="+mn-lt"/>
              </a:rPr>
              <a:t> Shipment Move: </a:t>
            </a:r>
            <a:r>
              <a:rPr lang="en-US" b="0">
                <a:solidFill>
                  <a:srgbClr val="000000"/>
                </a:solidFill>
                <a:ea typeface="+mn-lt"/>
                <a:cs typeface="+mn-lt"/>
              </a:rPr>
              <a:t>Employee may ship HHG by Government-procured and personally procured transportation</a:t>
            </a:r>
            <a:endParaRPr lang="en-US">
              <a:solidFill>
                <a:srgbClr val="000000"/>
              </a:solidFill>
              <a:latin typeface="Arial"/>
              <a:cs typeface="Arial"/>
            </a:endParaRPr>
          </a:p>
          <a:p>
            <a:pPr marL="281940" indent="-280670">
              <a:lnSpc>
                <a:spcPct val="90000"/>
              </a:lnSpc>
            </a:pPr>
            <a:r>
              <a:rPr lang="en-US">
                <a:solidFill>
                  <a:srgbClr val="000000"/>
                </a:solidFill>
                <a:latin typeface="Arial"/>
                <a:cs typeface="Arial"/>
              </a:rPr>
              <a:t>Self-Move</a:t>
            </a:r>
            <a:r>
              <a:rPr lang="en-US">
                <a:solidFill>
                  <a:srgbClr val="000000"/>
                </a:solidFill>
                <a:ea typeface="+mn-lt"/>
                <a:cs typeface="+mn-lt"/>
              </a:rPr>
              <a:t>: </a:t>
            </a:r>
            <a:r>
              <a:rPr lang="en-US" b="0">
                <a:solidFill>
                  <a:srgbClr val="000000"/>
                </a:solidFill>
                <a:ea typeface="+mn-lt"/>
                <a:cs typeface="+mn-lt"/>
              </a:rPr>
              <a:t>Employee arranges their own HHG transportation</a:t>
            </a:r>
            <a:endParaRPr lang="en-US">
              <a:cs typeface="Arial"/>
            </a:endParaRPr>
          </a:p>
          <a:p>
            <a:pPr marL="406400" lvl="1" indent="0">
              <a:lnSpc>
                <a:spcPct val="90000"/>
              </a:lnSpc>
              <a:buNone/>
            </a:pPr>
            <a:endParaRPr lang="en-US" b="0">
              <a:solidFill>
                <a:srgbClr val="000000"/>
              </a:solidFill>
              <a:cs typeface="Arial"/>
            </a:endParaRPr>
          </a:p>
        </p:txBody>
      </p:sp>
      <p:sp>
        <p:nvSpPr>
          <p:cNvPr id="4" name="Slide Number Placeholder 3">
            <a:extLst>
              <a:ext uri="{FF2B5EF4-FFF2-40B4-BE49-F238E27FC236}">
                <a16:creationId xmlns:a16="http://schemas.microsoft.com/office/drawing/2014/main" id="{6138E657-3913-B48A-402A-E52923728F7C}"/>
              </a:ext>
            </a:extLst>
          </p:cNvPr>
          <p:cNvSpPr>
            <a:spLocks noGrp="1"/>
          </p:cNvSpPr>
          <p:nvPr>
            <p:ph type="sldNum" sz="quarter" idx="11"/>
          </p:nvPr>
        </p:nvSpPr>
        <p:spPr/>
        <p:txBody>
          <a:bodyPr/>
          <a:lstStyle/>
          <a:p>
            <a:pPr>
              <a:defRPr/>
            </a:pPr>
            <a:fld id="{8742E453-760C-45C9-8C05-6ED692EDA49B}" type="slidenum">
              <a:rPr lang="en-US" smtClean="0"/>
              <a:pPr>
                <a:defRPr/>
              </a:pPr>
              <a:t>4</a:t>
            </a:fld>
            <a:endParaRPr lang="en-US">
              <a:solidFill>
                <a:srgbClr val="808080"/>
              </a:solidFill>
            </a:endParaRPr>
          </a:p>
        </p:txBody>
      </p:sp>
    </p:spTree>
    <p:extLst>
      <p:ext uri="{BB962C8B-B14F-4D97-AF65-F5344CB8AC3E}">
        <p14:creationId xmlns:p14="http://schemas.microsoft.com/office/powerpoint/2010/main" val="3302859474"/>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05400" y="82954"/>
            <a:ext cx="6670431" cy="993912"/>
          </a:xfrm>
        </p:spPr>
        <p:txBody>
          <a:bodyPr/>
          <a:lstStyle/>
          <a:p>
            <a:r>
              <a:rPr lang="en-US" i="1"/>
              <a:t>Acronym Listing </a:t>
            </a:r>
            <a:br>
              <a:rPr lang="en-US" i="1"/>
            </a:br>
            <a:r>
              <a:rPr lang="en-US" i="1"/>
              <a:t>(4 of 4)</a:t>
            </a:r>
          </a:p>
        </p:txBody>
      </p:sp>
      <p:sp>
        <p:nvSpPr>
          <p:cNvPr id="3" name="Content Placeholder 2"/>
          <p:cNvSpPr>
            <a:spLocks noGrp="1"/>
          </p:cNvSpPr>
          <p:nvPr>
            <p:ph idx="1"/>
          </p:nvPr>
        </p:nvSpPr>
        <p:spPr>
          <a:xfrm>
            <a:off x="609600" y="1272957"/>
            <a:ext cx="11049000" cy="5055577"/>
          </a:xfrm>
        </p:spPr>
        <p:txBody>
          <a:bodyPr/>
          <a:lstStyle/>
          <a:p>
            <a:pPr lvl="0"/>
            <a:r>
              <a:rPr lang="en-US">
                <a:solidFill>
                  <a:srgbClr val="000000"/>
                </a:solidFill>
              </a:rPr>
              <a:t>RITA – Relocation Income Tax Allowance</a:t>
            </a:r>
          </a:p>
          <a:p>
            <a:pPr lvl="0"/>
            <a:r>
              <a:rPr lang="en-US">
                <a:solidFill>
                  <a:srgbClr val="000000"/>
                </a:solidFill>
              </a:rPr>
              <a:t>SIT – Storage in Transit</a:t>
            </a:r>
          </a:p>
          <a:p>
            <a:r>
              <a:rPr lang="en-US"/>
              <a:t>TJO – Tentative Job Offer</a:t>
            </a:r>
          </a:p>
          <a:p>
            <a:pPr lvl="0"/>
            <a:r>
              <a:rPr lang="en-US"/>
              <a:t>TMO – Transportation Management Office</a:t>
            </a:r>
          </a:p>
          <a:p>
            <a:pPr lvl="0"/>
            <a:r>
              <a:rPr lang="en-US"/>
              <a:t>TQSA – Temporary Quarters Subsistence Allowance (OCONUS ONLY)</a:t>
            </a:r>
          </a:p>
          <a:p>
            <a:pPr lvl="0"/>
            <a:r>
              <a:rPr lang="en-US"/>
              <a:t>TQSE – Temporary Quarters Subsistence Expense (CONUS &amp; NON FOREIGN OCONUS ONLY)</a:t>
            </a:r>
          </a:p>
          <a:p>
            <a:r>
              <a:rPr lang="en-US"/>
              <a:t>USAS – USA Staffing </a:t>
            </a:r>
          </a:p>
          <a:p>
            <a:pPr lvl="0"/>
            <a:endParaRPr lang="en-US">
              <a:solidFill>
                <a:srgbClr val="000000"/>
              </a:solidFill>
            </a:endParaRPr>
          </a:p>
          <a:p>
            <a:endParaRPr lang="en-US"/>
          </a:p>
        </p:txBody>
      </p:sp>
      <p:sp>
        <p:nvSpPr>
          <p:cNvPr id="4" name="Slide Number Placeholder 3">
            <a:extLst>
              <a:ext uri="{FF2B5EF4-FFF2-40B4-BE49-F238E27FC236}">
                <a16:creationId xmlns:a16="http://schemas.microsoft.com/office/drawing/2014/main" id="{0F2984B5-69A7-6D55-EFA9-7483962E01CE}"/>
              </a:ext>
            </a:extLst>
          </p:cNvPr>
          <p:cNvSpPr>
            <a:spLocks noGrp="1"/>
          </p:cNvSpPr>
          <p:nvPr>
            <p:ph type="sldNum" sz="quarter" idx="11"/>
          </p:nvPr>
        </p:nvSpPr>
        <p:spPr/>
        <p:txBody>
          <a:bodyPr/>
          <a:lstStyle/>
          <a:p>
            <a:pPr>
              <a:defRPr/>
            </a:pPr>
            <a:fld id="{8742E453-760C-45C9-8C05-6ED692EDA49B}" type="slidenum">
              <a:rPr lang="en-US" smtClean="0"/>
              <a:pPr>
                <a:defRPr/>
              </a:pPr>
              <a:t>40</a:t>
            </a:fld>
            <a:endParaRPr lang="en-US">
              <a:solidFill>
                <a:srgbClr val="808080"/>
              </a:solidFill>
            </a:endParaRPr>
          </a:p>
        </p:txBody>
      </p:sp>
    </p:spTree>
    <p:extLst>
      <p:ext uri="{BB962C8B-B14F-4D97-AF65-F5344CB8AC3E}">
        <p14:creationId xmlns:p14="http://schemas.microsoft.com/office/powerpoint/2010/main" val="3207460683"/>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0" y="152400"/>
            <a:ext cx="6802315" cy="993912"/>
          </a:xfrm>
        </p:spPr>
        <p:txBody>
          <a:bodyPr/>
          <a:lstStyle/>
          <a:p>
            <a:r>
              <a:rPr lang="en-US" i="1"/>
              <a:t>Information / Resources</a:t>
            </a:r>
          </a:p>
        </p:txBody>
      </p:sp>
      <p:sp>
        <p:nvSpPr>
          <p:cNvPr id="3" name="Content Placeholder 2"/>
          <p:cNvSpPr>
            <a:spLocks noGrp="1"/>
          </p:cNvSpPr>
          <p:nvPr>
            <p:ph idx="1"/>
          </p:nvPr>
        </p:nvSpPr>
        <p:spPr>
          <a:xfrm>
            <a:off x="457200" y="1219199"/>
            <a:ext cx="11298115" cy="5305425"/>
          </a:xfrm>
        </p:spPr>
        <p:txBody>
          <a:bodyPr/>
          <a:lstStyle/>
          <a:p>
            <a:pPr marL="283845" indent="-283845">
              <a:spcBef>
                <a:spcPts val="1200"/>
              </a:spcBef>
            </a:pPr>
            <a:r>
              <a:rPr lang="en-US">
                <a:solidFill>
                  <a:srgbClr val="000000"/>
                </a:solidFill>
              </a:rPr>
              <a:t>PCS Videos are available at: </a:t>
            </a:r>
            <a:r>
              <a:rPr lang="en-US" sz="1600">
                <a:solidFill>
                  <a:srgbClr val="000000"/>
                </a:solidFill>
                <a:hlinkClick r:id="rId2"/>
              </a:rPr>
              <a:t>https://www.afpc.af.mil/Civilian-Career-Management/Civilian-PCS/</a:t>
            </a:r>
            <a:endParaRPr lang="en-US" sz="1600">
              <a:solidFill>
                <a:srgbClr val="000000"/>
              </a:solidFill>
              <a:cs typeface="Arial"/>
              <a:hlinkClick r:id="rId2"/>
            </a:endParaRPr>
          </a:p>
          <a:p>
            <a:pPr marL="283845" indent="-283845">
              <a:spcBef>
                <a:spcPts val="1200"/>
              </a:spcBef>
            </a:pPr>
            <a:r>
              <a:rPr lang="en-US"/>
              <a:t>For Entitlements and Allowances / Joint Travel Regulation</a:t>
            </a:r>
            <a:endParaRPr lang="en-US">
              <a:cs typeface="Arial"/>
            </a:endParaRPr>
          </a:p>
          <a:p>
            <a:pPr marL="406400" lvl="1" indent="0">
              <a:spcBef>
                <a:spcPts val="600"/>
              </a:spcBef>
              <a:buNone/>
            </a:pPr>
            <a:r>
              <a:rPr lang="en-US" sz="1600">
                <a:solidFill>
                  <a:srgbClr val="FF0000"/>
                </a:solidFill>
                <a:hlinkClick r:id="rId3"/>
              </a:rPr>
              <a:t>https://www.defensetravel.dod.mil/Docs/perdiem/JTR.pdf</a:t>
            </a:r>
            <a:endParaRPr lang="en-US" sz="1600">
              <a:solidFill>
                <a:srgbClr val="FF0000"/>
              </a:solidFill>
            </a:endParaRPr>
          </a:p>
          <a:p>
            <a:pPr marL="283845" indent="-283845">
              <a:spcBef>
                <a:spcPts val="1200"/>
              </a:spcBef>
            </a:pPr>
            <a:r>
              <a:rPr lang="en-US"/>
              <a:t>For all Household goods, POV shipment and GBL cost comparison related questions contact your nearest TMO</a:t>
            </a:r>
            <a:endParaRPr lang="en-US">
              <a:cs typeface="Arial"/>
            </a:endParaRPr>
          </a:p>
          <a:p>
            <a:pPr marL="406400" lvl="1" indent="0">
              <a:spcBef>
                <a:spcPts val="600"/>
              </a:spcBef>
              <a:buNone/>
            </a:pPr>
            <a:r>
              <a:rPr lang="en-US" sz="1600">
                <a:hlinkClick r:id="rId4"/>
              </a:rPr>
              <a:t>https://www.militaryonesource.mil/moving-pcs/</a:t>
            </a:r>
            <a:endParaRPr lang="en-US" sz="1600"/>
          </a:p>
          <a:p>
            <a:pPr marL="283845" indent="-283845">
              <a:spcBef>
                <a:spcPts val="1200"/>
              </a:spcBef>
            </a:pPr>
            <a:r>
              <a:rPr lang="en-US"/>
              <a:t>For reimbursement, travel rates and other finance related questions contact your gaining Comptroller Squadron civilian pay office</a:t>
            </a:r>
          </a:p>
          <a:p>
            <a:pPr marL="406400" lvl="1" indent="0">
              <a:spcBef>
                <a:spcPts val="600"/>
              </a:spcBef>
              <a:buNone/>
            </a:pPr>
            <a:r>
              <a:rPr lang="en-US" sz="1600">
                <a:ea typeface="+mn-lt"/>
                <a:cs typeface="+mn-lt"/>
                <a:hlinkClick r:id="rId5"/>
              </a:rPr>
              <a:t>https://www.dfas.mil/CivilianEmployees/Civilian-Permanent-Change-of-Station-PCS/</a:t>
            </a:r>
            <a:r>
              <a:rPr lang="en-US" sz="1600">
                <a:ea typeface="+mn-lt"/>
                <a:cs typeface="+mn-lt"/>
              </a:rPr>
              <a:t> </a:t>
            </a:r>
            <a:endParaRPr lang="en-US" sz="1600">
              <a:cs typeface="Arial"/>
            </a:endParaRPr>
          </a:p>
          <a:p>
            <a:pPr marL="283845" indent="-283845">
              <a:spcBef>
                <a:spcPts val="1200"/>
              </a:spcBef>
              <a:spcAft>
                <a:spcPts val="0"/>
              </a:spcAft>
            </a:pPr>
            <a:r>
              <a:rPr lang="en-US"/>
              <a:t>Department of State Standardized Regulations (DSSR)</a:t>
            </a:r>
          </a:p>
          <a:p>
            <a:pPr marL="404495" lvl="1" indent="0">
              <a:spcBef>
                <a:spcPts val="600"/>
              </a:spcBef>
              <a:spcAft>
                <a:spcPts val="0"/>
              </a:spcAft>
              <a:buNone/>
            </a:pPr>
            <a:r>
              <a:rPr lang="en-US">
                <a:solidFill>
                  <a:srgbClr val="0000FF"/>
                </a:solidFill>
              </a:rPr>
              <a:t> </a:t>
            </a:r>
            <a:r>
              <a:rPr lang="en-US" sz="1600">
                <a:solidFill>
                  <a:srgbClr val="0000FF"/>
                </a:solidFill>
                <a:hlinkClick r:id="rId6"/>
              </a:rPr>
              <a:t>https://aoprals.state.gov/</a:t>
            </a:r>
            <a:endParaRPr lang="en-US" sz="1600">
              <a:solidFill>
                <a:srgbClr val="0000FF"/>
              </a:solidFill>
              <a:cs typeface="Arial"/>
            </a:endParaRPr>
          </a:p>
          <a:p>
            <a:pPr marL="281940" indent="-280670"/>
            <a:r>
              <a:rPr lang="en-US">
                <a:solidFill>
                  <a:srgbClr val="000000"/>
                </a:solidFill>
              </a:rPr>
              <a:t>DAFMAN 36-142, Civilian Career Field Management and Development</a:t>
            </a:r>
            <a:endParaRPr lang="en-US">
              <a:solidFill>
                <a:srgbClr val="000000"/>
              </a:solidFill>
              <a:cs typeface="Arial"/>
            </a:endParaRPr>
          </a:p>
          <a:p>
            <a:pPr marL="403225" lvl="1" indent="0">
              <a:buNone/>
            </a:pPr>
            <a:r>
              <a:rPr lang="en-US" sz="1600">
                <a:ea typeface="+mn-lt"/>
                <a:cs typeface="+mn-lt"/>
                <a:hlinkClick r:id="rId7"/>
              </a:rPr>
              <a:t>https://static.e-publishing.af.mil/production/1/af_a1/publication/dafman36-142/dafman36-142.pdf</a:t>
            </a:r>
            <a:endParaRPr lang="en-US" sz="1600">
              <a:ea typeface="+mn-lt"/>
              <a:cs typeface="+mn-lt"/>
            </a:endParaRPr>
          </a:p>
          <a:p>
            <a:pPr marL="404495" lvl="1" indent="0">
              <a:spcBef>
                <a:spcPts val="600"/>
              </a:spcBef>
              <a:spcAft>
                <a:spcPts val="0"/>
              </a:spcAft>
              <a:buNone/>
            </a:pPr>
            <a:endParaRPr lang="en-US" sz="1600">
              <a:solidFill>
                <a:srgbClr val="0000FF"/>
              </a:solidFill>
              <a:cs typeface="Arial"/>
            </a:endParaRPr>
          </a:p>
        </p:txBody>
      </p:sp>
      <p:sp>
        <p:nvSpPr>
          <p:cNvPr id="4" name="Slide Number Placeholder 3">
            <a:extLst>
              <a:ext uri="{FF2B5EF4-FFF2-40B4-BE49-F238E27FC236}">
                <a16:creationId xmlns:a16="http://schemas.microsoft.com/office/drawing/2014/main" id="{ECB67EC8-5294-4C78-36FB-13DCB9552F93}"/>
              </a:ext>
            </a:extLst>
          </p:cNvPr>
          <p:cNvSpPr>
            <a:spLocks noGrp="1"/>
          </p:cNvSpPr>
          <p:nvPr>
            <p:ph type="sldNum" sz="quarter" idx="11"/>
          </p:nvPr>
        </p:nvSpPr>
        <p:spPr/>
        <p:txBody>
          <a:bodyPr/>
          <a:lstStyle/>
          <a:p>
            <a:pPr>
              <a:defRPr/>
            </a:pPr>
            <a:fld id="{8742E453-760C-45C9-8C05-6ED692EDA49B}" type="slidenum">
              <a:rPr lang="en-US" smtClean="0"/>
              <a:pPr>
                <a:defRPr/>
              </a:pPr>
              <a:t>41</a:t>
            </a:fld>
            <a:endParaRPr lang="en-US">
              <a:solidFill>
                <a:srgbClr val="808080"/>
              </a:solidFill>
            </a:endParaRPr>
          </a:p>
        </p:txBody>
      </p:sp>
    </p:spTree>
    <p:extLst>
      <p:ext uri="{BB962C8B-B14F-4D97-AF65-F5344CB8AC3E}">
        <p14:creationId xmlns:p14="http://schemas.microsoft.com/office/powerpoint/2010/main" val="446527636"/>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bwMode="auto">
          <a:xfrm>
            <a:off x="557350" y="57824"/>
            <a:ext cx="1323702" cy="1126540"/>
          </a:xfrm>
          <a:prstGeom prst="rect">
            <a:avLst/>
          </a:prstGeom>
          <a:solidFill>
            <a:schemeClr val="bg1"/>
          </a:solidFill>
          <a:ln w="9525">
            <a:noFill/>
            <a:miter lim="800000"/>
            <a:headEnd/>
            <a:tailEnd/>
          </a:ln>
        </p:spPr>
        <p:txBody>
          <a:bodyPr wrap="square" lIns="91440" rIns="91440" rtlCol="0" anchor="ctr">
            <a:spAutoFit/>
          </a:bodyPr>
          <a:lstStyle/>
          <a:p>
            <a:pPr indent="457200" algn="ctr">
              <a:tabLst>
                <a:tab pos="2057400" algn="l"/>
              </a:tabLst>
            </a:pPr>
            <a:endParaRPr lang="en-US" sz="1200" b="1" u="sng">
              <a:cs typeface="Times New Roman" pitchFamily="18" charset="0"/>
            </a:endParaRPr>
          </a:p>
        </p:txBody>
      </p:sp>
      <p:pic>
        <p:nvPicPr>
          <p:cNvPr id="8" name="Picture 7"/>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084320" y="1965960"/>
            <a:ext cx="4039009" cy="3940674"/>
          </a:xfrm>
          <a:prstGeom prst="rect">
            <a:avLst/>
          </a:prstGeom>
        </p:spPr>
      </p:pic>
      <p:sp>
        <p:nvSpPr>
          <p:cNvPr id="9" name="Text Box 14"/>
          <p:cNvSpPr txBox="1">
            <a:spLocks noChangeArrowheads="1"/>
          </p:cNvSpPr>
          <p:nvPr/>
        </p:nvSpPr>
        <p:spPr bwMode="auto">
          <a:xfrm>
            <a:off x="2454688" y="500067"/>
            <a:ext cx="7468904"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400">
                <a:solidFill>
                  <a:schemeClr val="tx1"/>
                </a:solidFill>
                <a:latin typeface="Arial" charset="0"/>
                <a:cs typeface="Arial" charset="0"/>
              </a:defRPr>
            </a:lvl1pPr>
            <a:lvl2pPr marL="742950" indent="-285750" eaLnBrk="0" hangingPunct="0">
              <a:defRPr sz="1400">
                <a:solidFill>
                  <a:schemeClr val="tx1"/>
                </a:solidFill>
                <a:latin typeface="Arial" charset="0"/>
                <a:cs typeface="Arial" charset="0"/>
              </a:defRPr>
            </a:lvl2pPr>
            <a:lvl3pPr marL="1143000" indent="-228600" eaLnBrk="0" hangingPunct="0">
              <a:defRPr sz="1400">
                <a:solidFill>
                  <a:schemeClr val="tx1"/>
                </a:solidFill>
                <a:latin typeface="Arial" charset="0"/>
                <a:cs typeface="Arial" charset="0"/>
              </a:defRPr>
            </a:lvl3pPr>
            <a:lvl4pPr marL="1600200" indent="-228600" eaLnBrk="0" hangingPunct="0">
              <a:defRPr sz="1400">
                <a:solidFill>
                  <a:schemeClr val="tx1"/>
                </a:solidFill>
                <a:latin typeface="Arial" charset="0"/>
                <a:cs typeface="Arial" charset="0"/>
              </a:defRPr>
            </a:lvl4pPr>
            <a:lvl5pPr marL="2057400" indent="-228600" eaLnBrk="0" hangingPunct="0">
              <a:defRPr sz="1400">
                <a:solidFill>
                  <a:schemeClr val="tx1"/>
                </a:solidFill>
                <a:latin typeface="Arial" charset="0"/>
                <a:cs typeface="Arial" charset="0"/>
              </a:defRPr>
            </a:lvl5pPr>
            <a:lvl6pPr marL="2514600" indent="-228600" eaLnBrk="0" fontAlgn="base" hangingPunct="0">
              <a:spcBef>
                <a:spcPct val="0"/>
              </a:spcBef>
              <a:spcAft>
                <a:spcPct val="0"/>
              </a:spcAft>
              <a:defRPr sz="1400">
                <a:solidFill>
                  <a:schemeClr val="tx1"/>
                </a:solidFill>
                <a:latin typeface="Arial" charset="0"/>
                <a:cs typeface="Arial" charset="0"/>
              </a:defRPr>
            </a:lvl6pPr>
            <a:lvl7pPr marL="2971800" indent="-228600" eaLnBrk="0" fontAlgn="base" hangingPunct="0">
              <a:spcBef>
                <a:spcPct val="0"/>
              </a:spcBef>
              <a:spcAft>
                <a:spcPct val="0"/>
              </a:spcAft>
              <a:defRPr sz="1400">
                <a:solidFill>
                  <a:schemeClr val="tx1"/>
                </a:solidFill>
                <a:latin typeface="Arial" charset="0"/>
                <a:cs typeface="Arial" charset="0"/>
              </a:defRPr>
            </a:lvl7pPr>
            <a:lvl8pPr marL="3429000" indent="-228600" eaLnBrk="0" fontAlgn="base" hangingPunct="0">
              <a:spcBef>
                <a:spcPct val="0"/>
              </a:spcBef>
              <a:spcAft>
                <a:spcPct val="0"/>
              </a:spcAft>
              <a:defRPr sz="1400">
                <a:solidFill>
                  <a:schemeClr val="tx1"/>
                </a:solidFill>
                <a:latin typeface="Arial" charset="0"/>
                <a:cs typeface="Arial" charset="0"/>
              </a:defRPr>
            </a:lvl8pPr>
            <a:lvl9pPr marL="3886200" indent="-228600" eaLnBrk="0" fontAlgn="base" hangingPunct="0">
              <a:spcBef>
                <a:spcPct val="0"/>
              </a:spcBef>
              <a:spcAft>
                <a:spcPct val="0"/>
              </a:spcAft>
              <a:defRPr sz="1400">
                <a:solidFill>
                  <a:schemeClr val="tx1"/>
                </a:solidFill>
                <a:latin typeface="Arial" charset="0"/>
                <a:cs typeface="Arial" charset="0"/>
              </a:defRPr>
            </a:lvl9pPr>
          </a:lstStyle>
          <a:p>
            <a:pPr algn="ctr">
              <a:defRPr/>
            </a:pPr>
            <a:r>
              <a:rPr lang="en-US" altLang="en-US" sz="3600" b="1" i="1">
                <a:solidFill>
                  <a:srgbClr val="000000"/>
                </a:solidFill>
              </a:rPr>
              <a:t>The Air Force’s Personnel Center</a:t>
            </a:r>
          </a:p>
        </p:txBody>
      </p:sp>
      <p:sp>
        <p:nvSpPr>
          <p:cNvPr id="2" name="Slide Number Placeholder 1">
            <a:extLst>
              <a:ext uri="{FF2B5EF4-FFF2-40B4-BE49-F238E27FC236}">
                <a16:creationId xmlns:a16="http://schemas.microsoft.com/office/drawing/2014/main" id="{0403FFC9-DF69-1AA1-F3C0-53A22DEA6F17}"/>
              </a:ext>
            </a:extLst>
          </p:cNvPr>
          <p:cNvSpPr>
            <a:spLocks noGrp="1"/>
          </p:cNvSpPr>
          <p:nvPr>
            <p:ph type="sldNum" sz="quarter" idx="11"/>
          </p:nvPr>
        </p:nvSpPr>
        <p:spPr/>
        <p:txBody>
          <a:bodyPr/>
          <a:lstStyle/>
          <a:p>
            <a:pPr>
              <a:defRPr/>
            </a:pPr>
            <a:fld id="{8742E453-760C-45C9-8C05-6ED692EDA49B}" type="slidenum">
              <a:rPr lang="en-US" smtClean="0"/>
              <a:pPr>
                <a:defRPr/>
              </a:pPr>
              <a:t>42</a:t>
            </a:fld>
            <a:endParaRPr lang="en-US">
              <a:solidFill>
                <a:srgbClr val="808080"/>
              </a:solidFill>
            </a:endParaRPr>
          </a:p>
        </p:txBody>
      </p:sp>
    </p:spTree>
    <p:extLst>
      <p:ext uri="{BB962C8B-B14F-4D97-AF65-F5344CB8AC3E}">
        <p14:creationId xmlns:p14="http://schemas.microsoft.com/office/powerpoint/2010/main" val="22408432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76800" y="477843"/>
            <a:ext cx="6881446" cy="993912"/>
          </a:xfrm>
        </p:spPr>
        <p:txBody>
          <a:bodyPr/>
          <a:lstStyle/>
          <a:p>
            <a:r>
              <a:rPr lang="en-US" i="1">
                <a:solidFill>
                  <a:srgbClr val="002060"/>
                </a:solidFill>
              </a:rPr>
              <a:t>Definitions </a:t>
            </a:r>
            <a:r>
              <a:rPr lang="en-US">
                <a:solidFill>
                  <a:srgbClr val="002060"/>
                </a:solidFill>
              </a:rPr>
              <a:t>cont'd</a:t>
            </a:r>
            <a:br>
              <a:rPr lang="en-US" i="1"/>
            </a:br>
            <a:endParaRPr lang="en-US" i="1"/>
          </a:p>
        </p:txBody>
      </p:sp>
      <p:sp>
        <p:nvSpPr>
          <p:cNvPr id="3" name="Content Placeholder 2"/>
          <p:cNvSpPr>
            <a:spLocks noGrp="1"/>
          </p:cNvSpPr>
          <p:nvPr>
            <p:ph idx="1"/>
          </p:nvPr>
        </p:nvSpPr>
        <p:spPr>
          <a:xfrm>
            <a:off x="533400" y="1280619"/>
            <a:ext cx="11125200" cy="5099538"/>
          </a:xfrm>
        </p:spPr>
        <p:txBody>
          <a:bodyPr/>
          <a:lstStyle/>
          <a:p>
            <a:pPr marL="281940" indent="-280670">
              <a:lnSpc>
                <a:spcPct val="90000"/>
              </a:lnSpc>
            </a:pPr>
            <a:r>
              <a:rPr lang="en-US"/>
              <a:t>Dual Federal Employees: </a:t>
            </a:r>
            <a:r>
              <a:rPr lang="en-US" b="0"/>
              <a:t>When members of the same immediate household, are both transferred in the government’s interest, both members must sign in writing to elect to receive the travel and transportation allowances authorized as one of the following:</a:t>
            </a:r>
            <a:endParaRPr lang="en-US"/>
          </a:p>
          <a:p>
            <a:pPr marL="688340" lvl="1" indent="-281940">
              <a:lnSpc>
                <a:spcPct val="90000"/>
              </a:lnSpc>
            </a:pPr>
            <a:r>
              <a:rPr lang="en-US" b="0"/>
              <a:t>Each employee separately – each employee is eligible for travel and transportation allowances as an employee, but is not treated as the other employee’s dependent</a:t>
            </a:r>
            <a:endParaRPr lang="en-US" b="0">
              <a:cs typeface="Arial"/>
            </a:endParaRPr>
          </a:p>
          <a:p>
            <a:pPr marL="688340" lvl="1" indent="-281940">
              <a:lnSpc>
                <a:spcPct val="90000"/>
              </a:lnSpc>
            </a:pPr>
            <a:r>
              <a:rPr lang="en-US" b="0"/>
              <a:t>Only one as an employee – the other employee is eligible for travel and transportation allowances as a dependent</a:t>
            </a:r>
            <a:endParaRPr lang="en-US" b="0">
              <a:cs typeface="Arial"/>
            </a:endParaRPr>
          </a:p>
          <a:p>
            <a:pPr marL="688340" lvl="1" indent="-281940">
              <a:lnSpc>
                <a:spcPct val="90000"/>
              </a:lnSpc>
            </a:pPr>
            <a:r>
              <a:rPr lang="en-US" b="0"/>
              <a:t>Duplication of Benefits not Authorized - employee and/or dependents cannot accept or receive duplicate or third-party reimbursement for the employee's covered relocation expenses.</a:t>
            </a:r>
            <a:endParaRPr lang="en-US" b="0">
              <a:cs typeface="Arial"/>
            </a:endParaRPr>
          </a:p>
          <a:p>
            <a:pPr marL="281940" indent="-280670">
              <a:lnSpc>
                <a:spcPct val="90000"/>
              </a:lnSpc>
            </a:pPr>
            <a:r>
              <a:rPr lang="en-US">
                <a:cs typeface="Arial"/>
              </a:rPr>
              <a:t>Non-Foreign OCONUS</a:t>
            </a:r>
            <a:r>
              <a:rPr lang="en-US" i="1">
                <a:cs typeface="Arial"/>
              </a:rPr>
              <a:t>: </a:t>
            </a:r>
            <a:r>
              <a:rPr lang="en-US" i="1">
                <a:ea typeface="+mn-lt"/>
                <a:cs typeface="+mn-lt"/>
              </a:rPr>
              <a:t> </a:t>
            </a:r>
            <a:r>
              <a:rPr lang="en-US" b="0">
                <a:ea typeface="+mn-lt"/>
                <a:cs typeface="+mn-lt"/>
              </a:rPr>
              <a:t>Any location that is a United States territory and outside the 48 contiguous states.  Examples:  Alaska, Hawaii, Guam, etc.</a:t>
            </a:r>
            <a:endParaRPr lang="en-US" b="0">
              <a:cs typeface="Arial"/>
            </a:endParaRPr>
          </a:p>
        </p:txBody>
      </p:sp>
      <p:sp>
        <p:nvSpPr>
          <p:cNvPr id="4" name="Slide Number Placeholder 3">
            <a:extLst>
              <a:ext uri="{FF2B5EF4-FFF2-40B4-BE49-F238E27FC236}">
                <a16:creationId xmlns:a16="http://schemas.microsoft.com/office/drawing/2014/main" id="{D0FA555A-0E23-2BD5-6525-AE03C95C1A22}"/>
              </a:ext>
            </a:extLst>
          </p:cNvPr>
          <p:cNvSpPr>
            <a:spLocks noGrp="1"/>
          </p:cNvSpPr>
          <p:nvPr>
            <p:ph type="sldNum" sz="quarter" idx="11"/>
          </p:nvPr>
        </p:nvSpPr>
        <p:spPr/>
        <p:txBody>
          <a:bodyPr/>
          <a:lstStyle/>
          <a:p>
            <a:pPr>
              <a:defRPr/>
            </a:pPr>
            <a:fld id="{8742E453-760C-45C9-8C05-6ED692EDA49B}" type="slidenum">
              <a:rPr lang="en-US" smtClean="0"/>
              <a:pPr>
                <a:defRPr/>
              </a:pPr>
              <a:t>5</a:t>
            </a:fld>
            <a:endParaRPr lang="en-US">
              <a:solidFill>
                <a:srgbClr val="808080"/>
              </a:solidFill>
            </a:endParaRPr>
          </a:p>
        </p:txBody>
      </p:sp>
    </p:spTree>
    <p:extLst>
      <p:ext uri="{BB962C8B-B14F-4D97-AF65-F5344CB8AC3E}">
        <p14:creationId xmlns:p14="http://schemas.microsoft.com/office/powerpoint/2010/main" val="3438876656"/>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0" y="330641"/>
            <a:ext cx="6872654" cy="747727"/>
          </a:xfrm>
        </p:spPr>
        <p:txBody>
          <a:bodyPr/>
          <a:lstStyle/>
          <a:p>
            <a:r>
              <a:rPr lang="en-US" i="1"/>
              <a:t>PCS Process Steps</a:t>
            </a:r>
          </a:p>
        </p:txBody>
      </p:sp>
      <p:sp>
        <p:nvSpPr>
          <p:cNvPr id="3" name="Content Placeholder 2"/>
          <p:cNvSpPr>
            <a:spLocks noGrp="1"/>
          </p:cNvSpPr>
          <p:nvPr>
            <p:ph idx="1"/>
          </p:nvPr>
        </p:nvSpPr>
        <p:spPr>
          <a:xfrm>
            <a:off x="524256" y="1325354"/>
            <a:ext cx="11292254" cy="5187079"/>
          </a:xfrm>
        </p:spPr>
        <p:txBody>
          <a:bodyPr/>
          <a:lstStyle/>
          <a:p>
            <a:pPr marL="0" indent="0">
              <a:spcBef>
                <a:spcPts val="1200"/>
              </a:spcBef>
              <a:buNone/>
            </a:pPr>
            <a:r>
              <a:rPr lang="en-US"/>
              <a:t>Step 1 – </a:t>
            </a:r>
            <a:r>
              <a:rPr lang="en-US">
                <a:ea typeface="+mn-lt"/>
                <a:cs typeface="+mn-lt"/>
              </a:rPr>
              <a:t>Human Resources (HR) Staffer </a:t>
            </a:r>
            <a:r>
              <a:rPr lang="en-US"/>
              <a:t>initiates PCS process in USA Staffing (USAS)  </a:t>
            </a:r>
            <a:endParaRPr lang="en-US" b="0"/>
          </a:p>
          <a:p>
            <a:pPr marL="747395" lvl="1" indent="-281940">
              <a:spcBef>
                <a:spcPts val="1200"/>
              </a:spcBef>
            </a:pPr>
            <a:r>
              <a:rPr lang="en-US" b="0"/>
              <a:t>This is the individual</a:t>
            </a:r>
            <a:r>
              <a:rPr lang="en-US" b="0">
                <a:effectLst/>
                <a:ea typeface="Times New Roman" panose="02020603050405020304" pitchFamily="18" charset="0"/>
              </a:rPr>
              <a:t> that extends the tentative job offer (TJO) to the selectee</a:t>
            </a:r>
            <a:endParaRPr lang="en-US" b="0">
              <a:ea typeface="Times New Roman" panose="02020603050405020304" pitchFamily="18" charset="0"/>
              <a:cs typeface="Arial"/>
            </a:endParaRPr>
          </a:p>
          <a:p>
            <a:pPr marL="747395" lvl="1" indent="-281940">
              <a:spcBef>
                <a:spcPts val="1200"/>
              </a:spcBef>
            </a:pPr>
            <a:r>
              <a:rPr lang="en-US" b="0">
                <a:ea typeface="Times New Roman" panose="02020603050405020304" pitchFamily="18" charset="0"/>
              </a:rPr>
              <a:t>Assigns PCS-1 and Transportation Agreement (DD Form 1617 or DD Form 1618)</a:t>
            </a:r>
            <a:endParaRPr lang="en-US" u="sng">
              <a:solidFill>
                <a:srgbClr val="000000"/>
              </a:solidFill>
            </a:endParaRPr>
          </a:p>
          <a:p>
            <a:pPr marL="747395" lvl="1" indent="-281940">
              <a:spcBef>
                <a:spcPts val="1200"/>
              </a:spcBef>
            </a:pPr>
            <a:r>
              <a:rPr lang="en-US" b="0"/>
              <a:t>C</a:t>
            </a:r>
            <a:r>
              <a:rPr lang="en-US" b="0" i="0">
                <a:effectLst/>
              </a:rPr>
              <a:t>ompletes all required questionnaire fields (Position, Employment, &amp; Change of </a:t>
            </a:r>
            <a:r>
              <a:rPr lang="en-US" b="0"/>
              <a:t>Station) </a:t>
            </a:r>
            <a:r>
              <a:rPr lang="en-US" u="sng"/>
              <a:t>Without</a:t>
            </a:r>
            <a:r>
              <a:rPr lang="en-US" u="sng">
                <a:ea typeface="Times New Roman" panose="02020603050405020304" pitchFamily="18" charset="0"/>
              </a:rPr>
              <a:t> all information filled in, selectee will be unable to sign</a:t>
            </a:r>
            <a:endParaRPr lang="en-US" u="sng">
              <a:ea typeface="Times New Roman" panose="02020603050405020304" pitchFamily="18" charset="0"/>
              <a:cs typeface="Arial"/>
            </a:endParaRPr>
          </a:p>
          <a:p>
            <a:pPr marL="0" indent="0">
              <a:spcBef>
                <a:spcPts val="1200"/>
              </a:spcBef>
              <a:buNone/>
            </a:pPr>
            <a:r>
              <a:rPr lang="en-US">
                <a:ea typeface="+mn-lt"/>
                <a:cs typeface="+mn-lt"/>
              </a:rPr>
              <a:t>Step 2 – Selectee completes assigned tasks &amp; signs the PCS-1</a:t>
            </a:r>
            <a:r>
              <a:rPr lang="en-US">
                <a:ea typeface="+mn-lt"/>
                <a:cs typeface="Arial"/>
              </a:rPr>
              <a:t> &amp; Transportation agreement</a:t>
            </a:r>
            <a:endParaRPr lang="en-US" b="0">
              <a:ea typeface="+mn-lt"/>
              <a:cs typeface="+mn-lt"/>
            </a:endParaRPr>
          </a:p>
          <a:p>
            <a:pPr marL="688340" lvl="1" indent="-281940">
              <a:spcBef>
                <a:spcPts val="600"/>
              </a:spcBef>
              <a:buFont typeface="Wingdings"/>
              <a:buChar char="n"/>
            </a:pPr>
            <a:r>
              <a:rPr lang="en-US" b="0">
                <a:ea typeface="+mn-lt"/>
                <a:cs typeface="Arial"/>
              </a:rPr>
              <a:t>If all areas are not filled in &amp; signed, the staffer </a:t>
            </a:r>
            <a:r>
              <a:rPr lang="en-US">
                <a:ea typeface="+mn-lt"/>
                <a:cs typeface="Arial"/>
              </a:rPr>
              <a:t>WILL NOT be able to </a:t>
            </a:r>
            <a:r>
              <a:rPr lang="en-US" b="0">
                <a:ea typeface="+mn-lt"/>
                <a:cs typeface="Arial"/>
              </a:rPr>
              <a:t>initiate the request for PCS Orders </a:t>
            </a:r>
          </a:p>
          <a:p>
            <a:pPr marL="1270" indent="0">
              <a:spcBef>
                <a:spcPts val="1200"/>
              </a:spcBef>
              <a:buNone/>
            </a:pPr>
            <a:r>
              <a:rPr lang="en-US">
                <a:ea typeface="+mn-lt"/>
                <a:cs typeface="Arial"/>
              </a:rPr>
              <a:t>Step 3 – HR Staffer sends USAS request for orders processing template to PCS Unit </a:t>
            </a:r>
            <a:endParaRPr lang="en-US" sz="1800" b="0">
              <a:ea typeface="+mn-lt"/>
            </a:endParaRPr>
          </a:p>
          <a:p>
            <a:pPr marL="1270" indent="0">
              <a:spcBef>
                <a:spcPts val="1200"/>
              </a:spcBef>
              <a:buNone/>
            </a:pPr>
            <a:r>
              <a:rPr lang="en-US">
                <a:ea typeface="Times New Roman" panose="02020603050405020304" pitchFamily="18" charset="0"/>
              </a:rPr>
              <a:t>Step 4 – PCS Section (Gate</a:t>
            </a:r>
            <a:r>
              <a:rPr lang="en-US">
                <a:ea typeface="+mn-lt"/>
                <a:cs typeface="+mn-lt"/>
              </a:rPr>
              <a:t> Keeper) </a:t>
            </a:r>
            <a:r>
              <a:rPr lang="en-US">
                <a:ea typeface="Times New Roman" panose="02020603050405020304" pitchFamily="18" charset="0"/>
              </a:rPr>
              <a:t>receives PCS Request</a:t>
            </a:r>
            <a:endParaRPr lang="en-US" sz="1800" b="0">
              <a:ea typeface="+mn-lt"/>
              <a:cs typeface="Arial"/>
            </a:endParaRPr>
          </a:p>
          <a:p>
            <a:pPr marL="688340" lvl="1" indent="-281940">
              <a:spcBef>
                <a:spcPts val="600"/>
              </a:spcBef>
            </a:pPr>
            <a:r>
              <a:rPr lang="en-US" b="0">
                <a:ea typeface="+mn-lt"/>
                <a:cs typeface="+mn-lt"/>
              </a:rPr>
              <a:t>Reviews documents / chevrons in USAS </a:t>
            </a:r>
          </a:p>
          <a:p>
            <a:pPr marL="688340" lvl="1" indent="-281940">
              <a:spcBef>
                <a:spcPts val="600"/>
              </a:spcBef>
            </a:pPr>
            <a:r>
              <a:rPr lang="en-US" b="0">
                <a:ea typeface="+mn-lt"/>
                <a:cs typeface="+mn-lt"/>
              </a:rPr>
              <a:t>Builds</a:t>
            </a:r>
            <a:r>
              <a:rPr lang="en-US" b="0">
                <a:ea typeface="Times New Roman" panose="02020603050405020304" pitchFamily="18" charset="0"/>
              </a:rPr>
              <a:t> </a:t>
            </a:r>
            <a:r>
              <a:rPr lang="en-US" b="0" err="1">
                <a:ea typeface="Times New Roman" panose="02020603050405020304" pitchFamily="18" charset="0"/>
              </a:rPr>
              <a:t>myFSS</a:t>
            </a:r>
            <a:r>
              <a:rPr lang="en-US" b="0">
                <a:ea typeface="Times New Roman" panose="02020603050405020304" pitchFamily="18" charset="0"/>
              </a:rPr>
              <a:t> case and a</a:t>
            </a:r>
            <a:r>
              <a:rPr lang="en-US" b="0">
                <a:ea typeface="Times New Roman" panose="02020603050405020304" pitchFamily="18" charset="0"/>
                <a:cs typeface="Arial"/>
              </a:rPr>
              <a:t>ssigns to PCS Chief when all documents are complete</a:t>
            </a:r>
            <a:endParaRPr lang="en-US" sz="1800" b="0">
              <a:ea typeface="Times New Roman" panose="02020603050405020304" pitchFamily="18" charset="0"/>
              <a:cs typeface="Arial"/>
            </a:endParaRPr>
          </a:p>
          <a:p>
            <a:pPr marL="342900" indent="-342900">
              <a:lnSpc>
                <a:spcPct val="80000"/>
              </a:lnSpc>
              <a:buNone/>
            </a:pPr>
            <a:endParaRPr lang="en-US">
              <a:latin typeface="Arial"/>
              <a:cs typeface="Arial"/>
            </a:endParaRPr>
          </a:p>
        </p:txBody>
      </p:sp>
      <p:sp>
        <p:nvSpPr>
          <p:cNvPr id="4" name="Slide Number Placeholder 3">
            <a:extLst>
              <a:ext uri="{FF2B5EF4-FFF2-40B4-BE49-F238E27FC236}">
                <a16:creationId xmlns:a16="http://schemas.microsoft.com/office/drawing/2014/main" id="{F834B421-C076-4B82-4446-1EB9E6C3FFDC}"/>
              </a:ext>
            </a:extLst>
          </p:cNvPr>
          <p:cNvSpPr>
            <a:spLocks noGrp="1"/>
          </p:cNvSpPr>
          <p:nvPr>
            <p:ph type="sldNum" sz="quarter" idx="11"/>
          </p:nvPr>
        </p:nvSpPr>
        <p:spPr/>
        <p:txBody>
          <a:bodyPr/>
          <a:lstStyle/>
          <a:p>
            <a:pPr>
              <a:defRPr/>
            </a:pPr>
            <a:fld id="{8742E453-760C-45C9-8C05-6ED692EDA49B}" type="slidenum">
              <a:rPr lang="en-US" smtClean="0"/>
              <a:pPr>
                <a:defRPr/>
              </a:pPr>
              <a:t>6</a:t>
            </a:fld>
            <a:endParaRPr lang="en-US">
              <a:solidFill>
                <a:srgbClr val="808080"/>
              </a:solidFill>
            </a:endParaRPr>
          </a:p>
        </p:txBody>
      </p:sp>
    </p:spTree>
    <p:extLst>
      <p:ext uri="{BB962C8B-B14F-4D97-AF65-F5344CB8AC3E}">
        <p14:creationId xmlns:p14="http://schemas.microsoft.com/office/powerpoint/2010/main" val="2586581189"/>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0" y="330641"/>
            <a:ext cx="6872654" cy="747727"/>
          </a:xfrm>
        </p:spPr>
        <p:txBody>
          <a:bodyPr/>
          <a:lstStyle/>
          <a:p>
            <a:r>
              <a:rPr lang="en-US" i="1"/>
              <a:t>PCS Process Steps (</a:t>
            </a:r>
            <a:r>
              <a:rPr lang="en-US" i="1" err="1"/>
              <a:t>con’t</a:t>
            </a:r>
            <a:r>
              <a:rPr lang="en-US" i="1"/>
              <a:t>)</a:t>
            </a:r>
          </a:p>
        </p:txBody>
      </p:sp>
      <p:sp>
        <p:nvSpPr>
          <p:cNvPr id="3" name="Content Placeholder 2"/>
          <p:cNvSpPr>
            <a:spLocks noGrp="1"/>
          </p:cNvSpPr>
          <p:nvPr>
            <p:ph idx="1"/>
          </p:nvPr>
        </p:nvSpPr>
        <p:spPr>
          <a:xfrm>
            <a:off x="533400" y="1327386"/>
            <a:ext cx="11125200" cy="5187079"/>
          </a:xfrm>
        </p:spPr>
        <p:txBody>
          <a:bodyPr/>
          <a:lstStyle/>
          <a:p>
            <a:pPr marL="0" lvl="1" indent="0">
              <a:spcBef>
                <a:spcPts val="1200"/>
              </a:spcBef>
              <a:buNone/>
            </a:pPr>
            <a:r>
              <a:rPr lang="en-US">
                <a:ea typeface="+mn-lt"/>
                <a:cs typeface="+mn-lt"/>
              </a:rPr>
              <a:t>Step 5 – PCS Chief </a:t>
            </a:r>
          </a:p>
          <a:p>
            <a:pPr marL="680720" lvl="2" indent="-342900">
              <a:spcBef>
                <a:spcPts val="600"/>
              </a:spcBef>
            </a:pPr>
            <a:r>
              <a:rPr lang="en-US" b="0">
                <a:ea typeface="+mn-lt"/>
                <a:cs typeface="+mn-lt"/>
              </a:rPr>
              <a:t>Assigns </a:t>
            </a:r>
            <a:r>
              <a:rPr lang="en-US" b="0" err="1">
                <a:ea typeface="+mn-lt"/>
                <a:cs typeface="+mn-lt"/>
              </a:rPr>
              <a:t>myFSS</a:t>
            </a:r>
            <a:r>
              <a:rPr lang="en-US" b="0">
                <a:ea typeface="+mn-lt"/>
                <a:cs typeface="+mn-lt"/>
              </a:rPr>
              <a:t> case to Technician</a:t>
            </a:r>
          </a:p>
          <a:p>
            <a:pPr marL="0" indent="0">
              <a:spcBef>
                <a:spcPts val="1200"/>
              </a:spcBef>
              <a:buNone/>
            </a:pPr>
            <a:r>
              <a:rPr lang="en-US">
                <a:ea typeface="+mn-lt"/>
                <a:cs typeface="+mn-lt"/>
              </a:rPr>
              <a:t>Step 6 – PCS Technician processes PCS orders (DD Form 1614)</a:t>
            </a:r>
            <a:endParaRPr lang="en-US" b="0">
              <a:ea typeface="+mn-lt"/>
              <a:cs typeface="+mn-lt"/>
            </a:endParaRPr>
          </a:p>
          <a:p>
            <a:pPr marL="688340" lvl="1" indent="-281940">
              <a:spcBef>
                <a:spcPts val="600"/>
              </a:spcBef>
            </a:pPr>
            <a:r>
              <a:rPr lang="en-US" b="0">
                <a:ea typeface="+mn-lt"/>
                <a:cs typeface="+mn-lt"/>
              </a:rPr>
              <a:t>Reviews PCS documents in USAS for accuracy</a:t>
            </a:r>
          </a:p>
          <a:p>
            <a:pPr marL="688340" indent="-281940">
              <a:spcBef>
                <a:spcPts val="600"/>
              </a:spcBef>
            </a:pPr>
            <a:r>
              <a:rPr lang="en-US" b="0">
                <a:ea typeface="+mn-lt"/>
                <a:cs typeface="+mn-lt"/>
              </a:rPr>
              <a:t>Sends PCS Briefing, technician contact information, and request for any other documents required to selectee, and courtesy copies all involved parties</a:t>
            </a:r>
          </a:p>
          <a:p>
            <a:pPr marL="688340" indent="-281940">
              <a:spcBef>
                <a:spcPts val="600"/>
              </a:spcBef>
            </a:pPr>
            <a:r>
              <a:rPr lang="en-US" b="0">
                <a:ea typeface="+mn-lt"/>
                <a:cs typeface="+mn-lt"/>
              </a:rPr>
              <a:t>Establishes Entrance on Duty (EOD) date upon receipt of information / documents</a:t>
            </a:r>
          </a:p>
          <a:p>
            <a:pPr marL="688340" indent="-281940">
              <a:spcBef>
                <a:spcPts val="600"/>
              </a:spcBef>
            </a:pPr>
            <a:r>
              <a:rPr lang="en-US" b="0">
                <a:ea typeface="+mn-lt"/>
                <a:cs typeface="+mn-lt"/>
              </a:rPr>
              <a:t>Builds PCS order and cost sheet then forwards for quality control (QC) review</a:t>
            </a:r>
          </a:p>
          <a:p>
            <a:pPr marL="283845" indent="-283845"/>
            <a:r>
              <a:rPr lang="en-US">
                <a:ea typeface="+mn-lt"/>
                <a:cs typeface="+mn-lt"/>
              </a:rPr>
              <a:t>Step 7 – PCS QC</a:t>
            </a:r>
          </a:p>
          <a:p>
            <a:pPr marL="688340" lvl="1" indent="-283845"/>
            <a:r>
              <a:rPr lang="en-US" b="0">
                <a:ea typeface="+mn-lt"/>
                <a:cs typeface="+mn-lt"/>
              </a:rPr>
              <a:t>Reviews PCS order and cost sheet for accuracy and forwards for authentication </a:t>
            </a:r>
          </a:p>
          <a:p>
            <a:pPr marL="406400" lvl="1" indent="0">
              <a:spcBef>
                <a:spcPts val="600"/>
              </a:spcBef>
              <a:buNone/>
            </a:pPr>
            <a:endParaRPr lang="en-US" b="0">
              <a:solidFill>
                <a:srgbClr val="242424"/>
              </a:solidFill>
              <a:effectLst/>
              <a:cs typeface="Arial"/>
            </a:endParaRPr>
          </a:p>
          <a:p>
            <a:pPr marL="406400" lvl="1" indent="0">
              <a:lnSpc>
                <a:spcPct val="80000"/>
              </a:lnSpc>
              <a:spcBef>
                <a:spcPts val="0"/>
              </a:spcBef>
              <a:buNone/>
            </a:pPr>
            <a:endParaRPr lang="en-US" sz="1800" b="0">
              <a:latin typeface="Arial"/>
              <a:cs typeface="Arial"/>
            </a:endParaRPr>
          </a:p>
          <a:p>
            <a:pPr marL="342900" indent="-342900" algn="ctr">
              <a:lnSpc>
                <a:spcPct val="80000"/>
              </a:lnSpc>
              <a:spcBef>
                <a:spcPts val="0"/>
              </a:spcBef>
              <a:buNone/>
            </a:pPr>
            <a:endParaRPr lang="en-US" sz="1800">
              <a:latin typeface="Times New Roman" panose="02020603050405020304" pitchFamily="18" charset="0"/>
              <a:cs typeface="Times New Roman" panose="02020603050405020304" pitchFamily="18" charset="0"/>
            </a:endParaRPr>
          </a:p>
          <a:p>
            <a:pPr marL="342900" indent="-342900">
              <a:lnSpc>
                <a:spcPct val="80000"/>
              </a:lnSpc>
              <a:buNone/>
            </a:pPr>
            <a:endParaRPr lang="en-US">
              <a:latin typeface="Arial"/>
              <a:cs typeface="Arial"/>
            </a:endParaRPr>
          </a:p>
        </p:txBody>
      </p:sp>
      <p:sp>
        <p:nvSpPr>
          <p:cNvPr id="4" name="Slide Number Placeholder 3">
            <a:extLst>
              <a:ext uri="{FF2B5EF4-FFF2-40B4-BE49-F238E27FC236}">
                <a16:creationId xmlns:a16="http://schemas.microsoft.com/office/drawing/2014/main" id="{F834B421-C076-4B82-4446-1EB9E6C3FFDC}"/>
              </a:ext>
            </a:extLst>
          </p:cNvPr>
          <p:cNvSpPr>
            <a:spLocks noGrp="1"/>
          </p:cNvSpPr>
          <p:nvPr>
            <p:ph type="sldNum" sz="quarter" idx="11"/>
          </p:nvPr>
        </p:nvSpPr>
        <p:spPr/>
        <p:txBody>
          <a:bodyPr/>
          <a:lstStyle/>
          <a:p>
            <a:pPr>
              <a:defRPr/>
            </a:pPr>
            <a:fld id="{8742E453-760C-45C9-8C05-6ED692EDA49B}" type="slidenum">
              <a:rPr lang="en-US" smtClean="0"/>
              <a:pPr>
                <a:defRPr/>
              </a:pPr>
              <a:t>7</a:t>
            </a:fld>
            <a:endParaRPr lang="en-US">
              <a:solidFill>
                <a:srgbClr val="808080"/>
              </a:solidFill>
            </a:endParaRPr>
          </a:p>
        </p:txBody>
      </p:sp>
    </p:spTree>
    <p:extLst>
      <p:ext uri="{BB962C8B-B14F-4D97-AF65-F5344CB8AC3E}">
        <p14:creationId xmlns:p14="http://schemas.microsoft.com/office/powerpoint/2010/main" val="2604068220"/>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0" y="330641"/>
            <a:ext cx="6872654" cy="747727"/>
          </a:xfrm>
        </p:spPr>
        <p:txBody>
          <a:bodyPr/>
          <a:lstStyle/>
          <a:p>
            <a:r>
              <a:rPr lang="en-US" i="1"/>
              <a:t>PCS Process Steps (</a:t>
            </a:r>
            <a:r>
              <a:rPr lang="en-US" i="1" err="1"/>
              <a:t>con’t</a:t>
            </a:r>
            <a:r>
              <a:rPr lang="en-US" i="1"/>
              <a:t>)</a:t>
            </a:r>
          </a:p>
        </p:txBody>
      </p:sp>
      <p:sp>
        <p:nvSpPr>
          <p:cNvPr id="3" name="Content Placeholder 2"/>
          <p:cNvSpPr>
            <a:spLocks noGrp="1"/>
          </p:cNvSpPr>
          <p:nvPr>
            <p:ph idx="1"/>
          </p:nvPr>
        </p:nvSpPr>
        <p:spPr>
          <a:xfrm>
            <a:off x="533400" y="1337546"/>
            <a:ext cx="11125200" cy="5187079"/>
          </a:xfrm>
        </p:spPr>
        <p:txBody>
          <a:bodyPr/>
          <a:lstStyle/>
          <a:p>
            <a:pPr marL="0" indent="0">
              <a:buNone/>
            </a:pPr>
            <a:r>
              <a:rPr lang="en-US">
                <a:ea typeface="+mn-lt"/>
                <a:cs typeface="+mn-lt"/>
              </a:rPr>
              <a:t>Step 8 – PCS Technician</a:t>
            </a:r>
            <a:endParaRPr lang="en-US"/>
          </a:p>
          <a:p>
            <a:pPr marL="688340" lvl="1" indent="-283845"/>
            <a:r>
              <a:rPr lang="en-US" b="0">
                <a:ea typeface="+mn-lt"/>
                <a:cs typeface="+mn-lt"/>
              </a:rPr>
              <a:t>Forwards for authentication </a:t>
            </a:r>
            <a:r>
              <a:rPr lang="en-US" b="0">
                <a:effectLst/>
              </a:rPr>
              <a:t>based on position type </a:t>
            </a:r>
            <a:endParaRPr lang="en-US" b="0">
              <a:ea typeface="+mn-lt"/>
              <a:cs typeface="+mn-lt"/>
            </a:endParaRPr>
          </a:p>
          <a:p>
            <a:pPr marL="1026795" lvl="2" indent="-223520"/>
            <a:r>
              <a:rPr lang="en-US" b="0">
                <a:solidFill>
                  <a:srgbClr val="242424"/>
                </a:solidFill>
                <a:effectLst/>
              </a:rPr>
              <a:t>Centrally managed - AFPC/FMY</a:t>
            </a:r>
            <a:endParaRPr lang="en-US" b="0">
              <a:solidFill>
                <a:srgbClr val="242424"/>
              </a:solidFill>
              <a:effectLst/>
              <a:cs typeface="Arial"/>
            </a:endParaRPr>
          </a:p>
          <a:p>
            <a:pPr marL="1026795" lvl="2" indent="-223520"/>
            <a:r>
              <a:rPr lang="en-US" b="0">
                <a:solidFill>
                  <a:srgbClr val="242424"/>
                </a:solidFill>
                <a:effectLst/>
              </a:rPr>
              <a:t>Non-centrally managed - gaining or losing Civilian Personnel Section (CPS)</a:t>
            </a:r>
            <a:endParaRPr lang="en-US" b="0">
              <a:solidFill>
                <a:srgbClr val="242424"/>
              </a:solidFill>
              <a:effectLst/>
              <a:cs typeface="Arial"/>
            </a:endParaRPr>
          </a:p>
          <a:p>
            <a:pPr marL="0" indent="0">
              <a:spcBef>
                <a:spcPts val="1200"/>
              </a:spcBef>
              <a:buNone/>
            </a:pPr>
            <a:r>
              <a:rPr lang="en-US">
                <a:ea typeface="Times New Roman" panose="02020603050405020304" pitchFamily="18" charset="0"/>
              </a:rPr>
              <a:t>Step 9a – AFPC Resources - centrally managed positions (CP) </a:t>
            </a:r>
            <a:endParaRPr lang="en-US">
              <a:ea typeface="Times New Roman" panose="02020603050405020304" pitchFamily="18" charset="0"/>
              <a:cs typeface="Arial"/>
            </a:endParaRPr>
          </a:p>
          <a:p>
            <a:pPr marL="688340" lvl="1" indent="-281940">
              <a:spcBef>
                <a:spcPts val="600"/>
              </a:spcBef>
            </a:pPr>
            <a:r>
              <a:rPr lang="en-US" b="0">
                <a:effectLst/>
                <a:ea typeface="Times New Roman" panose="02020603050405020304" pitchFamily="18" charset="0"/>
                <a:cs typeface="Arial"/>
              </a:rPr>
              <a:t>Reviews </a:t>
            </a:r>
            <a:r>
              <a:rPr lang="en-US" b="0">
                <a:ea typeface="Times New Roman" panose="02020603050405020304" pitchFamily="18" charset="0"/>
                <a:cs typeface="Arial"/>
              </a:rPr>
              <a:t>order</a:t>
            </a:r>
            <a:r>
              <a:rPr lang="en-US" b="0">
                <a:effectLst/>
                <a:ea typeface="Times New Roman" panose="02020603050405020304" pitchFamily="18" charset="0"/>
                <a:cs typeface="Arial"/>
              </a:rPr>
              <a:t> and supporting documents</a:t>
            </a:r>
            <a:r>
              <a:rPr lang="en-US" b="0">
                <a:ea typeface="Times New Roman" panose="02020603050405020304" pitchFamily="18" charset="0"/>
                <a:cs typeface="Arial"/>
              </a:rPr>
              <a:t> </a:t>
            </a:r>
            <a:endParaRPr lang="en-US" b="0">
              <a:effectLst/>
              <a:ea typeface="Times New Roman" panose="02020603050405020304" pitchFamily="18" charset="0"/>
              <a:cs typeface="Arial"/>
            </a:endParaRPr>
          </a:p>
          <a:p>
            <a:pPr marL="688340" lvl="1" indent="-281940">
              <a:spcBef>
                <a:spcPts val="600"/>
              </a:spcBef>
            </a:pPr>
            <a:r>
              <a:rPr lang="en-US" b="0">
                <a:ea typeface="+mn-lt"/>
                <a:cs typeface="+mn-lt"/>
              </a:rPr>
              <a:t>Authenticate and add Lines of accounting to orders / amendments</a:t>
            </a:r>
          </a:p>
          <a:p>
            <a:pPr marL="0" indent="0">
              <a:spcBef>
                <a:spcPts val="1200"/>
              </a:spcBef>
              <a:buNone/>
            </a:pPr>
            <a:r>
              <a:rPr lang="en-US">
                <a:ea typeface="+mn-lt"/>
                <a:cs typeface="+mn-lt"/>
              </a:rPr>
              <a:t>Step 9b - </a:t>
            </a:r>
            <a:r>
              <a:rPr lang="en-US">
                <a:ea typeface="Times New Roman" panose="02020603050405020304" pitchFamily="18" charset="0"/>
              </a:rPr>
              <a:t>FM Certifying Official - non-centrally managed positions (NCP) </a:t>
            </a:r>
            <a:r>
              <a:rPr lang="en-US">
                <a:ea typeface="+mn-lt"/>
                <a:cs typeface="+mn-lt"/>
              </a:rPr>
              <a:t>  </a:t>
            </a:r>
            <a:endParaRPr lang="en-US" sz="1800" b="0">
              <a:ea typeface="+mn-lt"/>
              <a:cs typeface="+mn-lt"/>
            </a:endParaRPr>
          </a:p>
          <a:p>
            <a:pPr marL="688340" lvl="1" indent="-281940">
              <a:spcBef>
                <a:spcPts val="600"/>
              </a:spcBef>
            </a:pPr>
            <a:r>
              <a:rPr lang="en-US" b="0">
                <a:ea typeface="+mn-lt"/>
                <a:cs typeface="+mn-lt"/>
              </a:rPr>
              <a:t>Authenticates and certifies order</a:t>
            </a:r>
            <a:endParaRPr lang="en-US" b="0">
              <a:effectLst/>
              <a:ea typeface="Times New Roman" panose="02020603050405020304" pitchFamily="18" charset="0"/>
              <a:cs typeface="Arial"/>
            </a:endParaRPr>
          </a:p>
          <a:p>
            <a:pPr marL="342900" indent="-342900">
              <a:lnSpc>
                <a:spcPct val="80000"/>
              </a:lnSpc>
              <a:buNone/>
            </a:pPr>
            <a:endParaRPr lang="en-US">
              <a:latin typeface="Arial"/>
              <a:cs typeface="Arial"/>
            </a:endParaRPr>
          </a:p>
        </p:txBody>
      </p:sp>
      <p:sp>
        <p:nvSpPr>
          <p:cNvPr id="4" name="Slide Number Placeholder 3">
            <a:extLst>
              <a:ext uri="{FF2B5EF4-FFF2-40B4-BE49-F238E27FC236}">
                <a16:creationId xmlns:a16="http://schemas.microsoft.com/office/drawing/2014/main" id="{F834B421-C076-4B82-4446-1EB9E6C3FFDC}"/>
              </a:ext>
            </a:extLst>
          </p:cNvPr>
          <p:cNvSpPr>
            <a:spLocks noGrp="1"/>
          </p:cNvSpPr>
          <p:nvPr>
            <p:ph type="sldNum" sz="quarter" idx="11"/>
          </p:nvPr>
        </p:nvSpPr>
        <p:spPr/>
        <p:txBody>
          <a:bodyPr/>
          <a:lstStyle/>
          <a:p>
            <a:pPr>
              <a:defRPr/>
            </a:pPr>
            <a:fld id="{8742E453-760C-45C9-8C05-6ED692EDA49B}" type="slidenum">
              <a:rPr lang="en-US" smtClean="0"/>
              <a:pPr>
                <a:defRPr/>
              </a:pPr>
              <a:t>8</a:t>
            </a:fld>
            <a:endParaRPr lang="en-US">
              <a:solidFill>
                <a:srgbClr val="808080"/>
              </a:solidFill>
            </a:endParaRPr>
          </a:p>
        </p:txBody>
      </p:sp>
    </p:spTree>
    <p:extLst>
      <p:ext uri="{BB962C8B-B14F-4D97-AF65-F5344CB8AC3E}">
        <p14:creationId xmlns:p14="http://schemas.microsoft.com/office/powerpoint/2010/main" val="1387238447"/>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0" y="330641"/>
            <a:ext cx="6872654" cy="747727"/>
          </a:xfrm>
        </p:spPr>
        <p:txBody>
          <a:bodyPr/>
          <a:lstStyle/>
          <a:p>
            <a:r>
              <a:rPr lang="en-US" i="1"/>
              <a:t>PCS Process Steps (</a:t>
            </a:r>
            <a:r>
              <a:rPr lang="en-US" i="1" err="1"/>
              <a:t>con’t</a:t>
            </a:r>
            <a:r>
              <a:rPr lang="en-US" i="1"/>
              <a:t>)</a:t>
            </a:r>
          </a:p>
        </p:txBody>
      </p:sp>
      <p:sp>
        <p:nvSpPr>
          <p:cNvPr id="3" name="Content Placeholder 2"/>
          <p:cNvSpPr>
            <a:spLocks noGrp="1"/>
          </p:cNvSpPr>
          <p:nvPr>
            <p:ph idx="1"/>
          </p:nvPr>
        </p:nvSpPr>
        <p:spPr>
          <a:xfrm>
            <a:off x="533400" y="1313162"/>
            <a:ext cx="11125200" cy="5187079"/>
          </a:xfrm>
        </p:spPr>
        <p:txBody>
          <a:bodyPr/>
          <a:lstStyle/>
          <a:p>
            <a:pPr marL="0" lvl="1" indent="0">
              <a:spcBef>
                <a:spcPts val="1200"/>
              </a:spcBef>
              <a:buNone/>
            </a:pPr>
            <a:r>
              <a:rPr lang="en-US">
                <a:ea typeface="+mn-lt"/>
                <a:cs typeface="+mn-lt"/>
              </a:rPr>
              <a:t>Step 10 – PCS Approver</a:t>
            </a:r>
          </a:p>
          <a:p>
            <a:pPr marL="680720" lvl="2" indent="-342900">
              <a:spcBef>
                <a:spcPts val="600"/>
              </a:spcBef>
            </a:pPr>
            <a:r>
              <a:rPr lang="en-US" b="0">
                <a:ea typeface="+mn-lt"/>
                <a:cs typeface="+mn-lt"/>
              </a:rPr>
              <a:t>Approves the order in USAS</a:t>
            </a:r>
          </a:p>
          <a:p>
            <a:pPr marL="680720" lvl="2" indent="-342900">
              <a:spcBef>
                <a:spcPts val="600"/>
              </a:spcBef>
            </a:pPr>
            <a:r>
              <a:rPr lang="en-US" b="0"/>
              <a:t>CP positions – PCS Section notifies HR Staffer order is ready for release</a:t>
            </a:r>
            <a:endParaRPr lang="en-US" b="0">
              <a:cs typeface="Arial"/>
            </a:endParaRPr>
          </a:p>
          <a:p>
            <a:pPr marL="680720" lvl="2" indent="-342900">
              <a:spcBef>
                <a:spcPts val="600"/>
              </a:spcBef>
            </a:pPr>
            <a:r>
              <a:rPr lang="en-US" b="0"/>
              <a:t>NCP positions – CPS notifies HR Staffer orders are ready for release</a:t>
            </a:r>
            <a:endParaRPr lang="en-US" b="0">
              <a:cs typeface="Arial"/>
            </a:endParaRPr>
          </a:p>
          <a:p>
            <a:pPr marL="0" indent="0">
              <a:buNone/>
            </a:pPr>
            <a:r>
              <a:rPr lang="en-US">
                <a:ea typeface="+mn-lt"/>
                <a:cs typeface="+mn-lt"/>
              </a:rPr>
              <a:t>Step 11 – HR Staffer </a:t>
            </a:r>
          </a:p>
          <a:p>
            <a:pPr marL="688340" lvl="1" indent="-281940"/>
            <a:r>
              <a:rPr lang="en-US" b="0">
                <a:ea typeface="+mn-lt"/>
                <a:cs typeface="+mn-lt"/>
              </a:rPr>
              <a:t>Verifies all selectee </a:t>
            </a:r>
            <a:r>
              <a:rPr lang="en-US" b="0" i="0">
                <a:solidFill>
                  <a:srgbClr val="242424"/>
                </a:solidFill>
                <a:effectLst/>
              </a:rPr>
              <a:t>pre-employment requirements are met, extends Firm Job Offer (FJO) and releases orders to selectee </a:t>
            </a:r>
            <a:endParaRPr lang="en-US" b="0">
              <a:ea typeface="+mn-lt"/>
              <a:cs typeface="+mn-lt"/>
            </a:endParaRPr>
          </a:p>
          <a:p>
            <a:pPr marL="406400" lvl="1" indent="0">
              <a:lnSpc>
                <a:spcPct val="80000"/>
              </a:lnSpc>
              <a:spcBef>
                <a:spcPts val="0"/>
              </a:spcBef>
              <a:buNone/>
            </a:pPr>
            <a:endParaRPr lang="en-US" sz="1800" b="0">
              <a:ea typeface="+mn-lt"/>
              <a:cs typeface="+mn-lt"/>
            </a:endParaRPr>
          </a:p>
          <a:p>
            <a:pPr marL="688340" lvl="1" indent="-281940">
              <a:lnSpc>
                <a:spcPct val="80000"/>
              </a:lnSpc>
              <a:spcBef>
                <a:spcPts val="0"/>
              </a:spcBef>
            </a:pPr>
            <a:endParaRPr lang="en-US" sz="1800" b="0">
              <a:latin typeface="Arial"/>
              <a:cs typeface="Arial"/>
            </a:endParaRPr>
          </a:p>
          <a:p>
            <a:pPr marL="342900" indent="-342900" algn="ctr">
              <a:lnSpc>
                <a:spcPct val="80000"/>
              </a:lnSpc>
              <a:spcBef>
                <a:spcPts val="0"/>
              </a:spcBef>
              <a:buNone/>
            </a:pPr>
            <a:endParaRPr lang="en-US" sz="1800">
              <a:latin typeface="Times New Roman" panose="02020603050405020304" pitchFamily="18" charset="0"/>
              <a:cs typeface="Times New Roman" panose="02020603050405020304" pitchFamily="18" charset="0"/>
            </a:endParaRPr>
          </a:p>
          <a:p>
            <a:pPr marL="342900" indent="-342900">
              <a:lnSpc>
                <a:spcPct val="80000"/>
              </a:lnSpc>
              <a:buNone/>
            </a:pPr>
            <a:endParaRPr lang="en-US">
              <a:latin typeface="Arial"/>
              <a:cs typeface="Arial"/>
            </a:endParaRPr>
          </a:p>
        </p:txBody>
      </p:sp>
      <p:sp>
        <p:nvSpPr>
          <p:cNvPr id="4" name="Slide Number Placeholder 3">
            <a:extLst>
              <a:ext uri="{FF2B5EF4-FFF2-40B4-BE49-F238E27FC236}">
                <a16:creationId xmlns:a16="http://schemas.microsoft.com/office/drawing/2014/main" id="{F834B421-C076-4B82-4446-1EB9E6C3FFDC}"/>
              </a:ext>
            </a:extLst>
          </p:cNvPr>
          <p:cNvSpPr>
            <a:spLocks noGrp="1"/>
          </p:cNvSpPr>
          <p:nvPr>
            <p:ph type="sldNum" sz="quarter" idx="11"/>
          </p:nvPr>
        </p:nvSpPr>
        <p:spPr/>
        <p:txBody>
          <a:bodyPr/>
          <a:lstStyle/>
          <a:p>
            <a:pPr>
              <a:defRPr/>
            </a:pPr>
            <a:fld id="{8742E453-760C-45C9-8C05-6ED692EDA49B}" type="slidenum">
              <a:rPr lang="en-US" smtClean="0"/>
              <a:pPr>
                <a:defRPr/>
              </a:pPr>
              <a:t>9</a:t>
            </a:fld>
            <a:endParaRPr lang="en-US">
              <a:solidFill>
                <a:srgbClr val="808080"/>
              </a:solidFill>
            </a:endParaRPr>
          </a:p>
        </p:txBody>
      </p:sp>
    </p:spTree>
    <p:extLst>
      <p:ext uri="{BB962C8B-B14F-4D97-AF65-F5344CB8AC3E}">
        <p14:creationId xmlns:p14="http://schemas.microsoft.com/office/powerpoint/2010/main" val="3498307095"/>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theme/theme1.xml><?xml version="1.0" encoding="utf-8"?>
<a:theme xmlns:a="http://schemas.openxmlformats.org/drawingml/2006/main" name="3_USAF(Unclas)">
  <a:themeElements>
    <a:clrScheme name="USAF(Uncla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USAF(Uncla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9525">
          <a:noFill/>
          <a:miter lim="800000"/>
          <a:headEnd/>
          <a:tailEnd/>
        </a:ln>
      </a:spPr>
      <a:bodyPr wrap="square" lIns="91440" rIns="91440" anchor="ctr">
        <a:spAutoFit/>
      </a:bodyPr>
      <a:lstStyle>
        <a:defPPr indent="457200">
          <a:tabLst>
            <a:tab pos="2057400" algn="l"/>
          </a:tabLst>
          <a:defRPr sz="1200" b="1" u="sng" dirty="0">
            <a:cs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charset="0"/>
          </a:defRPr>
        </a:defPPr>
      </a:lstStyle>
    </a:lnDef>
  </a:objectDefaults>
  <a:extraClrSchemeLst>
    <a:extraClrScheme>
      <a:clrScheme name="USAF(Uncla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USAF(Uncla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USAF(Uncla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USAF(Uncla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USAF(Uncla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USAF(Uncla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USAF(Uncla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92405E6F2B5FB5498BA512BB9BB98527" ma:contentTypeVersion="6" ma:contentTypeDescription="Create a new document." ma:contentTypeScope="" ma:versionID="987be7c5d9336da233131a70739b2fe7">
  <xsd:schema xmlns:xsd="http://www.w3.org/2001/XMLSchema" xmlns:xs="http://www.w3.org/2001/XMLSchema" xmlns:p="http://schemas.microsoft.com/office/2006/metadata/properties" xmlns:ns2="5394eaff-a894-4d9e-9938-a42eef63821c" xmlns:ns3="d4ad9e6f-2ebb-4c0b-98fc-41298b5aeec8" targetNamespace="http://schemas.microsoft.com/office/2006/metadata/properties" ma:root="true" ma:fieldsID="d9cadd8498c8caf9038ddc813fee3e49" ns2:_="" ns3:_="">
    <xsd:import namespace="5394eaff-a894-4d9e-9938-a42eef63821c"/>
    <xsd:import namespace="d4ad9e6f-2ebb-4c0b-98fc-41298b5aeec8"/>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394eaff-a894-4d9e-9938-a42eef63821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4ad9e6f-2ebb-4c0b-98fc-41298b5aeec8"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documentManagement>
    <SharedWithUsers xmlns="d4ad9e6f-2ebb-4c0b-98fc-41298b5aeec8">
      <UserInfo>
        <DisplayName/>
        <AccountId xsi:nil="true"/>
        <AccountType/>
      </UserInfo>
    </SharedWithUsers>
  </documentManagement>
</p:properties>
</file>

<file path=customXml/itemProps1.xml><?xml version="1.0" encoding="utf-8"?>
<ds:datastoreItem xmlns:ds="http://schemas.openxmlformats.org/officeDocument/2006/customXml" ds:itemID="{AD70942B-67CC-4766-8E64-6B701B2DF5F4}">
  <ds:schemaRefs>
    <ds:schemaRef ds:uri="http://schemas.microsoft.com/sharepoint/v3/contenttype/forms"/>
  </ds:schemaRefs>
</ds:datastoreItem>
</file>

<file path=customXml/itemProps2.xml><?xml version="1.0" encoding="utf-8"?>
<ds:datastoreItem xmlns:ds="http://schemas.openxmlformats.org/officeDocument/2006/customXml" ds:itemID="{4706874E-5CE4-45A2-A656-54D00D84ADB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394eaff-a894-4d9e-9938-a42eef63821c"/>
    <ds:schemaRef ds:uri="d4ad9e6f-2ebb-4c0b-98fc-41298b5aeec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3B5525E-3377-4F7F-AF5A-BED6F1602287}">
  <ds:schemaRefs>
    <ds:schemaRef ds:uri="0b3afc86-20cd-4f93-8ffa-e067fefdd54a"/>
    <ds:schemaRef ds:uri="1b686ad7-45a7-4eb0-b8b6-829b8a2dd362"/>
    <ds:schemaRef ds:uri="fb40db85-15e7-4374-938c-640af835de2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http://schemas.microsoft.com/sharepoint/v3"/>
    <ds:schemaRef ds:uri="d4ad9e6f-2ebb-4c0b-98fc-41298b5aeec8"/>
  </ds:schemaRefs>
</ds:datastoreItem>
</file>

<file path=docProps/app.xml><?xml version="1.0" encoding="utf-8"?>
<Properties xmlns="http://schemas.openxmlformats.org/officeDocument/2006/extended-properties" xmlns:vt="http://schemas.openxmlformats.org/officeDocument/2006/docPropsVTypes">
  <Template/>
  <Application>Microsoft Office PowerPoint</Application>
  <PresentationFormat>Widescreen</PresentationFormat>
  <Slides>42</Slides>
  <Notes>14</Notes>
  <HiddenSlides>0</HiddenSlide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3_USAF(Unclas)</vt:lpstr>
      <vt:lpstr>PowerPoint Presentation</vt:lpstr>
      <vt:lpstr>Agenda</vt:lpstr>
      <vt:lpstr>Purpose</vt:lpstr>
      <vt:lpstr>Definitions </vt:lpstr>
      <vt:lpstr>Definitions cont'd </vt:lpstr>
      <vt:lpstr>PCS Process Steps</vt:lpstr>
      <vt:lpstr>PCS Process Steps (con’t)</vt:lpstr>
      <vt:lpstr>PCS Process Steps (con’t)</vt:lpstr>
      <vt:lpstr>PCS Process Steps (con’t)</vt:lpstr>
      <vt:lpstr>Selectee Responsibilities</vt:lpstr>
      <vt:lpstr>Selectee Responsibilities (con’t)</vt:lpstr>
      <vt:lpstr>Entrance on Duty (EOD) </vt:lpstr>
      <vt:lpstr>Entrance on Duty (EOD) (con’t)</vt:lpstr>
      <vt:lpstr>Travel Time </vt:lpstr>
      <vt:lpstr>Travel Time  (con’t)</vt:lpstr>
      <vt:lpstr>Mandatory Allowances (1 of 6)</vt:lpstr>
      <vt:lpstr>Mandatory Allowances (2 of 6)</vt:lpstr>
      <vt:lpstr>Mandatory Allowances (3 of 6)</vt:lpstr>
      <vt:lpstr>Mandatory Allowances (4 of 6)</vt:lpstr>
      <vt:lpstr>Mandatory Allowances (4 of 6)</vt:lpstr>
      <vt:lpstr>Mandatory Allowances (5 of 6)</vt:lpstr>
      <vt:lpstr>Mandatory Allowances (6 of 6)</vt:lpstr>
      <vt:lpstr>Discretionary Allowances (1 of 11)</vt:lpstr>
      <vt:lpstr>Discretionary Allowances (2 of 11)</vt:lpstr>
      <vt:lpstr>Discretionary Allowances (3 of 11)</vt:lpstr>
      <vt:lpstr>Discretionary Allowances (4 of 11)</vt:lpstr>
      <vt:lpstr>Discretionary Allowances (5 of 11)</vt:lpstr>
      <vt:lpstr>Discretionary Allowances (6 of 11)</vt:lpstr>
      <vt:lpstr>Discretionary Allowances (7 of 11)</vt:lpstr>
      <vt:lpstr>Discretionary Allowances (8 of 11)</vt:lpstr>
      <vt:lpstr>Discretionary Allowances (9 of 11)</vt:lpstr>
      <vt:lpstr>Discretionary Allowances (10 of 11)</vt:lpstr>
      <vt:lpstr>Discretionary Allowances (11 of 11)</vt:lpstr>
      <vt:lpstr>PCS Restrictions </vt:lpstr>
      <vt:lpstr>PCS Tax Notification  </vt:lpstr>
      <vt:lpstr>PCS Order Status Check  </vt:lpstr>
      <vt:lpstr>Acronym Listing (1 of 4)</vt:lpstr>
      <vt:lpstr>Acronym Listing  (2 of 4)</vt:lpstr>
      <vt:lpstr>Acronym Listing  (3 of 4)</vt:lpstr>
      <vt:lpstr>Acronym Listing  (4 of 4)</vt:lpstr>
      <vt:lpstr>Information / Resources</vt:lpstr>
      <vt:lpstr>PowerPoint Presentation</vt:lpstr>
    </vt:vector>
  </TitlesOfParts>
  <Company>U.S Air Force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rebecca.nolasco@us.af.mil</dc:creator>
  <cp:revision>8</cp:revision>
  <cp:lastPrinted>2019-07-22T20:24:26Z</cp:lastPrinted>
  <dcterms:created xsi:type="dcterms:W3CDTF">2014-08-14T12:47:38Z</dcterms:created>
  <dcterms:modified xsi:type="dcterms:W3CDTF">2026-01-23T17:37:48Z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0x01010092405E6F2B5FB5498BA512BB9BB98527</vt:lpwstr>
  </property>
  <property fmtid="{D5CDD505-2E9C-101B-9397-08002B2CF9AE}" pid="3" name="_dlc_DocIdItemGuid">
    <vt:lpwstr>5184d65b-3b1b-4d94-9100-7882166aaaff</vt:lpwstr>
  </property>
  <property fmtid="{D5CDD505-2E9C-101B-9397-08002B2CF9AE}" pid="4" name="Order">
    <vt:r8>3500</vt:r8>
  </property>
  <property fmtid="{D5CDD505-2E9C-101B-9397-08002B2CF9AE}" pid="5" name="xd_Signature">
    <vt:bool>false</vt:bool>
  </property>
  <property fmtid="{D5CDD505-2E9C-101B-9397-08002B2CF9AE}" pid="6" name="xd_ProgID">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y fmtid="{D5CDD505-2E9C-101B-9397-08002B2CF9AE}" pid="12" name="TriggerFlowInfo">
    <vt:lpwstr/>
  </property>
</Properties>
</file>